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Alexandria Semi Bold"/>
      <p:regular r:id="rId14"/>
    </p:embeddedFont>
    <p:embeddedFont>
      <p:font typeface="Sora Light"/>
      <p:regular r:id="rId15"/>
    </p:embeddedFont>
  </p:embeddedFontLst>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tudent" initials="S" lastIdx="1" clrIdx="0">
    <p:extLst>
      <p:ext uri="{19B8F6BF-5375-455C-9EA6-DF929625EA0E}">
        <p15:presenceInfo xmlns:p15="http://schemas.microsoft.com/office/powerpoint/2012/main" userId="Student"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631" autoAdjust="0"/>
  </p:normalViewPr>
  <p:slideViewPr>
    <p:cSldViewPr snapToGrid="0" snapToObjects="1">
      <p:cViewPr varScale="1">
        <p:scale>
          <a:sx n="76" d="100"/>
          <a:sy n="76" d="100"/>
        </p:scale>
        <p:origin x="170" y="6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16649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38637" y="606743"/>
            <a:ext cx="7639526" cy="1272659"/>
          </a:xfrm>
          <a:prstGeom prst="rect">
            <a:avLst/>
          </a:prstGeom>
          <a:noFill/>
          <a:ln/>
        </p:spPr>
        <p:txBody>
          <a:bodyPr wrap="square" lIns="0" tIns="0" rIns="0" bIns="0" rtlCol="0" anchor="t"/>
          <a:lstStyle/>
          <a:p>
            <a:pPr marL="0" indent="0">
              <a:lnSpc>
                <a:spcPts val="3300"/>
              </a:lnSpc>
              <a:buNone/>
            </a:pPr>
            <a:r>
              <a:rPr lang="en-US" sz="2800" b="1" dirty="0">
                <a:solidFill>
                  <a:srgbClr val="1F1E1E"/>
                </a:solidFill>
                <a:latin typeface="Alexandria Semi Bold" pitchFamily="34" charset="0"/>
                <a:ea typeface="Alexandria Semi Bold" pitchFamily="34" charset="-122"/>
                <a:cs typeface="Alexandria Semi Bold" pitchFamily="34" charset="-120"/>
              </a:rPr>
              <a:t>Perencanaan Implementasi Sistem Informasi Manajemen Inventaris untuk PT Cahaya Nusantara</a:t>
            </a:r>
            <a:endParaRPr lang="en-US" sz="2800" b="1" dirty="0"/>
          </a:p>
        </p:txBody>
      </p:sp>
      <p:sp>
        <p:nvSpPr>
          <p:cNvPr id="4" name="Text 1"/>
          <p:cNvSpPr/>
          <p:nvPr/>
        </p:nvSpPr>
        <p:spPr>
          <a:xfrm>
            <a:off x="6238637" y="2120403"/>
            <a:ext cx="7639526" cy="5501640"/>
          </a:xfrm>
          <a:prstGeom prst="rect">
            <a:avLst/>
          </a:prstGeom>
          <a:noFill/>
          <a:ln/>
        </p:spPr>
        <p:txBody>
          <a:bodyPr wrap="square" lIns="0" tIns="0" rIns="0" bIns="0" rtlCol="0" anchor="t"/>
          <a:lstStyle/>
          <a:p>
            <a:pPr marL="0" indent="0">
              <a:lnSpc>
                <a:spcPts val="2700"/>
              </a:lnSpc>
              <a:buNone/>
            </a:pPr>
            <a:r>
              <a:rPr lang="en-US" sz="1650" dirty="0">
                <a:solidFill>
                  <a:srgbClr val="3B3535"/>
                </a:solidFill>
                <a:latin typeface="Sora Light" pitchFamily="34" charset="0"/>
                <a:ea typeface="Sora Light" pitchFamily="34" charset="-122"/>
                <a:cs typeface="Sora Light" pitchFamily="34" charset="-120"/>
              </a:rPr>
              <a:t>PT Cahaya Nusantara, sebuah perusahaan manufaktur komponen elektronik, berencana mengimplementasikan sistem informasi manajemen inventaris baru. Saat ini, perusahaan masih mengandalkan sistem pencatatan manual yang menyebabkan berbagai masalah seperti akurasi data rendah, proses tidak efisien, kesulitan analisis data, dan kerugian akibat kehilangan atau kerusakan barang. Implementasi sistem baru ini bertujuan untuk mengatasi masalah-masalah tersebut dan meningkatkan efisiensi operasional perusahaan. Sistem ini akan dirancang untuk memberikan informasi yang akurat dan real-time tentang stok barang, mempermudah proses pemesanan dan penerimaan barang, serta membantu perusahaan dalam menganalisis data inventaris untuk pengambilan keputusan yang lebih efektif. Implementasi sistem ini akan dilakukan secara bertahap, dimulai dengan pilot project di salah satu area produksi, untuk memastikan kestabilan dan efektivitas sistem sebelum diterapkan secara menyeluruh.</a:t>
            </a:r>
            <a:endParaRPr lang="en-US" sz="1650" dirty="0"/>
          </a:p>
        </p:txBody>
      </p:sp>
      <p:sp>
        <p:nvSpPr>
          <p:cNvPr id="5" name="Rectangle: Rounded Corners 4">
            <a:extLst>
              <a:ext uri="{FF2B5EF4-FFF2-40B4-BE49-F238E27FC236}">
                <a16:creationId xmlns:a16="http://schemas.microsoft.com/office/drawing/2014/main" id="{63FF5298-BED7-41B1-9E99-F318D1A8138B}"/>
              </a:ext>
            </a:extLst>
          </p:cNvPr>
          <p:cNvSpPr/>
          <p:nvPr/>
        </p:nvSpPr>
        <p:spPr>
          <a:xfrm>
            <a:off x="12902084" y="7787473"/>
            <a:ext cx="1597687" cy="321547"/>
          </a:xfrm>
          <a:prstGeom prst="round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d-ID"/>
          </a:p>
        </p:txBody>
      </p:sp>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22181" y="542211"/>
            <a:ext cx="4926568" cy="503634"/>
          </a:xfrm>
          <a:prstGeom prst="rect">
            <a:avLst/>
          </a:prstGeom>
          <a:noFill/>
          <a:ln/>
        </p:spPr>
        <p:txBody>
          <a:bodyPr wrap="none" lIns="0" tIns="0" rIns="0" bIns="0" rtlCol="0" anchor="t"/>
          <a:lstStyle/>
          <a:p>
            <a:pPr marL="0" indent="0">
              <a:lnSpc>
                <a:spcPts val="3950"/>
              </a:lnSpc>
              <a:buNone/>
            </a:pPr>
            <a:r>
              <a:rPr lang="en-US" sz="3150" dirty="0">
                <a:solidFill>
                  <a:srgbClr val="1F1E1E"/>
                </a:solidFill>
                <a:latin typeface="Alexandria Semi Bold" pitchFamily="34" charset="0"/>
                <a:ea typeface="Alexandria Semi Bold" pitchFamily="34" charset="-122"/>
                <a:cs typeface="Alexandria Semi Bold" pitchFamily="34" charset="-120"/>
              </a:rPr>
              <a:t>Metode Pengembangan</a:t>
            </a:r>
            <a:endParaRPr lang="en-US" sz="3150" dirty="0"/>
          </a:p>
        </p:txBody>
      </p:sp>
      <p:sp>
        <p:nvSpPr>
          <p:cNvPr id="4" name="Text 1"/>
          <p:cNvSpPr/>
          <p:nvPr/>
        </p:nvSpPr>
        <p:spPr>
          <a:xfrm>
            <a:off x="6022181" y="1275398"/>
            <a:ext cx="8072438" cy="1469469"/>
          </a:xfrm>
          <a:prstGeom prst="rect">
            <a:avLst/>
          </a:prstGeom>
          <a:noFill/>
          <a:ln/>
        </p:spPr>
        <p:txBody>
          <a:bodyPr wrap="square" lIns="0" tIns="0" rIns="0" bIns="0" rtlCol="0" anchor="t"/>
          <a:lstStyle/>
          <a:p>
            <a:pPr marL="0" indent="0">
              <a:lnSpc>
                <a:spcPts val="1900"/>
              </a:lnSpc>
              <a:buNone/>
            </a:pPr>
            <a:r>
              <a:rPr lang="en-US" sz="1200" dirty="0">
                <a:solidFill>
                  <a:srgbClr val="3B3535"/>
                </a:solidFill>
                <a:latin typeface="Sora Light" pitchFamily="34" charset="0"/>
                <a:ea typeface="Sora Light" pitchFamily="34" charset="-122"/>
                <a:cs typeface="Sora Light" pitchFamily="34" charset="-120"/>
              </a:rPr>
              <a:t>PT Cahaya Nusantara memilih metode Agile Development untuk pengembangan sistem informasi manajemen inventaris. Metode ini dipilih karena fleksibilitasnya dan kemampuannya untuk menyesuaikan diri secara berkelanjutan terhadap kebutuhan pengguna. Agile Development memungkinkan peningkatan sistem secara bertahap, mempercepat waktu respons terhadap perubahan kebutuhan, dan meminimalisir risiko kegagalan proyek. Dengan pendekatan ini, tim pengembang dapat bekerja dalam siklus iteratif, memungkinkan penyesuaian cepat dan peningkatan kualitas produk akhir.</a:t>
            </a:r>
            <a:endParaRPr lang="en-US" sz="1200" dirty="0"/>
          </a:p>
        </p:txBody>
      </p:sp>
      <p:sp>
        <p:nvSpPr>
          <p:cNvPr id="5" name="Shape 2"/>
          <p:cNvSpPr/>
          <p:nvPr/>
        </p:nvSpPr>
        <p:spPr>
          <a:xfrm>
            <a:off x="6240304" y="2917031"/>
            <a:ext cx="22860" cy="4037052"/>
          </a:xfrm>
          <a:prstGeom prst="roundRect">
            <a:avLst>
              <a:gd name="adj" fmla="val 281302"/>
            </a:avLst>
          </a:prstGeom>
          <a:solidFill>
            <a:srgbClr val="BBC2DC"/>
          </a:solidFill>
          <a:ln/>
        </p:spPr>
      </p:sp>
      <p:sp>
        <p:nvSpPr>
          <p:cNvPr id="6" name="Shape 3"/>
          <p:cNvSpPr/>
          <p:nvPr/>
        </p:nvSpPr>
        <p:spPr>
          <a:xfrm>
            <a:off x="6401098" y="3249930"/>
            <a:ext cx="535781" cy="22860"/>
          </a:xfrm>
          <a:prstGeom prst="roundRect">
            <a:avLst>
              <a:gd name="adj" fmla="val 281302"/>
            </a:avLst>
          </a:prstGeom>
          <a:solidFill>
            <a:srgbClr val="BBC2DC"/>
          </a:solidFill>
          <a:ln/>
        </p:spPr>
      </p:sp>
      <p:sp>
        <p:nvSpPr>
          <p:cNvPr id="7" name="Shape 4"/>
          <p:cNvSpPr/>
          <p:nvPr/>
        </p:nvSpPr>
        <p:spPr>
          <a:xfrm>
            <a:off x="6079510" y="3089196"/>
            <a:ext cx="344448" cy="344448"/>
          </a:xfrm>
          <a:prstGeom prst="roundRect">
            <a:avLst>
              <a:gd name="adj" fmla="val 18669"/>
            </a:avLst>
          </a:prstGeom>
          <a:solidFill>
            <a:srgbClr val="D5DCF6"/>
          </a:solidFill>
          <a:ln w="7620">
            <a:solidFill>
              <a:srgbClr val="BBC2DC"/>
            </a:solidFill>
            <a:prstDash val="solid"/>
          </a:ln>
        </p:spPr>
      </p:sp>
      <p:sp>
        <p:nvSpPr>
          <p:cNvPr id="8" name="Text 5"/>
          <p:cNvSpPr/>
          <p:nvPr/>
        </p:nvSpPr>
        <p:spPr>
          <a:xfrm>
            <a:off x="6204168" y="3140512"/>
            <a:ext cx="95012" cy="241697"/>
          </a:xfrm>
          <a:prstGeom prst="rect">
            <a:avLst/>
          </a:prstGeom>
          <a:noFill/>
          <a:ln/>
        </p:spPr>
        <p:txBody>
          <a:bodyPr wrap="none" lIns="0" tIns="0" rIns="0" bIns="0" rtlCol="0" anchor="t"/>
          <a:lstStyle/>
          <a:p>
            <a:pPr marL="0" indent="0" algn="ctr">
              <a:lnSpc>
                <a:spcPts val="1900"/>
              </a:lnSpc>
              <a:buNone/>
            </a:pPr>
            <a:r>
              <a:rPr lang="en-US" sz="1900" dirty="0">
                <a:solidFill>
                  <a:srgbClr val="3B3535"/>
                </a:solidFill>
                <a:latin typeface="Alexandria Semi Bold" pitchFamily="34" charset="0"/>
                <a:ea typeface="Alexandria Semi Bold" pitchFamily="34" charset="-122"/>
                <a:cs typeface="Alexandria Semi Bold" pitchFamily="34" charset="-120"/>
              </a:rPr>
              <a:t>1</a:t>
            </a:r>
            <a:endParaRPr lang="en-US" sz="1900" dirty="0"/>
          </a:p>
        </p:txBody>
      </p:sp>
      <p:sp>
        <p:nvSpPr>
          <p:cNvPr id="9" name="Text 6"/>
          <p:cNvSpPr/>
          <p:nvPr/>
        </p:nvSpPr>
        <p:spPr>
          <a:xfrm>
            <a:off x="7093744" y="3070027"/>
            <a:ext cx="2014538" cy="251817"/>
          </a:xfrm>
          <a:prstGeom prst="rect">
            <a:avLst/>
          </a:prstGeom>
          <a:noFill/>
          <a:ln/>
        </p:spPr>
        <p:txBody>
          <a:bodyPr wrap="none" lIns="0" tIns="0" rIns="0" bIns="0" rtlCol="0" anchor="t"/>
          <a:lstStyle/>
          <a:p>
            <a:pPr marL="0" indent="0" algn="l">
              <a:lnSpc>
                <a:spcPts val="1950"/>
              </a:lnSpc>
              <a:buNone/>
            </a:pPr>
            <a:r>
              <a:rPr lang="en-US" sz="1550" dirty="0">
                <a:solidFill>
                  <a:srgbClr val="3B3535"/>
                </a:solidFill>
                <a:latin typeface="Alexandria Semi Bold" pitchFamily="34" charset="0"/>
                <a:ea typeface="Alexandria Semi Bold" pitchFamily="34" charset="-122"/>
                <a:cs typeface="Alexandria Semi Bold" pitchFamily="34" charset="-120"/>
              </a:rPr>
              <a:t>Perencanaan</a:t>
            </a:r>
            <a:endParaRPr lang="en-US" sz="1550" dirty="0"/>
          </a:p>
        </p:txBody>
      </p:sp>
      <p:sp>
        <p:nvSpPr>
          <p:cNvPr id="10" name="Text 7"/>
          <p:cNvSpPr/>
          <p:nvPr/>
        </p:nvSpPr>
        <p:spPr>
          <a:xfrm>
            <a:off x="7093744" y="3413641"/>
            <a:ext cx="7000875" cy="244912"/>
          </a:xfrm>
          <a:prstGeom prst="rect">
            <a:avLst/>
          </a:prstGeom>
          <a:noFill/>
          <a:ln/>
        </p:spPr>
        <p:txBody>
          <a:bodyPr wrap="none" lIns="0" tIns="0" rIns="0" bIns="0" rtlCol="0" anchor="t"/>
          <a:lstStyle/>
          <a:p>
            <a:pPr marL="0" indent="0" algn="l">
              <a:lnSpc>
                <a:spcPts val="1900"/>
              </a:lnSpc>
              <a:buNone/>
            </a:pPr>
            <a:r>
              <a:rPr lang="en-US" sz="1200" dirty="0">
                <a:solidFill>
                  <a:srgbClr val="3B3535"/>
                </a:solidFill>
                <a:latin typeface="Sora Light" pitchFamily="34" charset="0"/>
                <a:ea typeface="Sora Light" pitchFamily="34" charset="-122"/>
                <a:cs typeface="Sora Light" pitchFamily="34" charset="-120"/>
              </a:rPr>
              <a:t>Menentukan kebutuhan dan prioritas untuk iterasi berikutnya.</a:t>
            </a:r>
            <a:endParaRPr lang="en-US" sz="1200" dirty="0"/>
          </a:p>
        </p:txBody>
      </p:sp>
      <p:sp>
        <p:nvSpPr>
          <p:cNvPr id="11" name="Shape 8"/>
          <p:cNvSpPr/>
          <p:nvPr/>
        </p:nvSpPr>
        <p:spPr>
          <a:xfrm>
            <a:off x="6401098" y="4297442"/>
            <a:ext cx="535781" cy="22860"/>
          </a:xfrm>
          <a:prstGeom prst="roundRect">
            <a:avLst>
              <a:gd name="adj" fmla="val 281302"/>
            </a:avLst>
          </a:prstGeom>
          <a:solidFill>
            <a:srgbClr val="BBC2DC"/>
          </a:solidFill>
          <a:ln/>
        </p:spPr>
      </p:sp>
      <p:sp>
        <p:nvSpPr>
          <p:cNvPr id="12" name="Shape 9"/>
          <p:cNvSpPr/>
          <p:nvPr/>
        </p:nvSpPr>
        <p:spPr>
          <a:xfrm>
            <a:off x="6079510" y="4136708"/>
            <a:ext cx="344448" cy="344448"/>
          </a:xfrm>
          <a:prstGeom prst="roundRect">
            <a:avLst>
              <a:gd name="adj" fmla="val 18669"/>
            </a:avLst>
          </a:prstGeom>
          <a:solidFill>
            <a:srgbClr val="D5DCF6"/>
          </a:solidFill>
          <a:ln w="7620">
            <a:solidFill>
              <a:srgbClr val="BBC2DC"/>
            </a:solidFill>
            <a:prstDash val="solid"/>
          </a:ln>
        </p:spPr>
      </p:sp>
      <p:sp>
        <p:nvSpPr>
          <p:cNvPr id="13" name="Text 10"/>
          <p:cNvSpPr/>
          <p:nvPr/>
        </p:nvSpPr>
        <p:spPr>
          <a:xfrm>
            <a:off x="6179522" y="4188023"/>
            <a:ext cx="144304" cy="241697"/>
          </a:xfrm>
          <a:prstGeom prst="rect">
            <a:avLst/>
          </a:prstGeom>
          <a:noFill/>
          <a:ln/>
        </p:spPr>
        <p:txBody>
          <a:bodyPr wrap="none" lIns="0" tIns="0" rIns="0" bIns="0" rtlCol="0" anchor="t"/>
          <a:lstStyle/>
          <a:p>
            <a:pPr marL="0" indent="0" algn="ctr">
              <a:lnSpc>
                <a:spcPts val="1900"/>
              </a:lnSpc>
              <a:buNone/>
            </a:pPr>
            <a:r>
              <a:rPr lang="en-US" sz="1900" dirty="0">
                <a:solidFill>
                  <a:srgbClr val="3B3535"/>
                </a:solidFill>
                <a:latin typeface="Alexandria Semi Bold" pitchFamily="34" charset="0"/>
                <a:ea typeface="Alexandria Semi Bold" pitchFamily="34" charset="-122"/>
                <a:cs typeface="Alexandria Semi Bold" pitchFamily="34" charset="-120"/>
              </a:rPr>
              <a:t>2</a:t>
            </a:r>
            <a:endParaRPr lang="en-US" sz="1900" dirty="0"/>
          </a:p>
        </p:txBody>
      </p:sp>
      <p:sp>
        <p:nvSpPr>
          <p:cNvPr id="14" name="Text 11"/>
          <p:cNvSpPr/>
          <p:nvPr/>
        </p:nvSpPr>
        <p:spPr>
          <a:xfrm>
            <a:off x="7093744" y="4117538"/>
            <a:ext cx="2014538" cy="251817"/>
          </a:xfrm>
          <a:prstGeom prst="rect">
            <a:avLst/>
          </a:prstGeom>
          <a:noFill/>
          <a:ln/>
        </p:spPr>
        <p:txBody>
          <a:bodyPr wrap="none" lIns="0" tIns="0" rIns="0" bIns="0" rtlCol="0" anchor="t"/>
          <a:lstStyle/>
          <a:p>
            <a:pPr marL="0" indent="0" algn="l">
              <a:lnSpc>
                <a:spcPts val="1950"/>
              </a:lnSpc>
              <a:buNone/>
            </a:pPr>
            <a:r>
              <a:rPr lang="en-US" sz="1550" dirty="0">
                <a:solidFill>
                  <a:srgbClr val="3B3535"/>
                </a:solidFill>
                <a:latin typeface="Alexandria Semi Bold" pitchFamily="34" charset="0"/>
                <a:ea typeface="Alexandria Semi Bold" pitchFamily="34" charset="-122"/>
                <a:cs typeface="Alexandria Semi Bold" pitchFamily="34" charset="-120"/>
              </a:rPr>
              <a:t>Pengembangan</a:t>
            </a:r>
            <a:endParaRPr lang="en-US" sz="1550" dirty="0"/>
          </a:p>
        </p:txBody>
      </p:sp>
      <p:sp>
        <p:nvSpPr>
          <p:cNvPr id="15" name="Text 12"/>
          <p:cNvSpPr/>
          <p:nvPr/>
        </p:nvSpPr>
        <p:spPr>
          <a:xfrm>
            <a:off x="7093744" y="4461153"/>
            <a:ext cx="7000875" cy="244912"/>
          </a:xfrm>
          <a:prstGeom prst="rect">
            <a:avLst/>
          </a:prstGeom>
          <a:noFill/>
          <a:ln/>
        </p:spPr>
        <p:txBody>
          <a:bodyPr wrap="none" lIns="0" tIns="0" rIns="0" bIns="0" rtlCol="0" anchor="t"/>
          <a:lstStyle/>
          <a:p>
            <a:pPr marL="0" indent="0" algn="l">
              <a:lnSpc>
                <a:spcPts val="1900"/>
              </a:lnSpc>
              <a:buNone/>
            </a:pPr>
            <a:r>
              <a:rPr lang="en-US" sz="1200" dirty="0">
                <a:solidFill>
                  <a:srgbClr val="3B3535"/>
                </a:solidFill>
                <a:latin typeface="Sora Light" pitchFamily="34" charset="0"/>
                <a:ea typeface="Sora Light" pitchFamily="34" charset="-122"/>
                <a:cs typeface="Sora Light" pitchFamily="34" charset="-120"/>
              </a:rPr>
              <a:t>Mengimplementasikan fitur yang direncanakan.</a:t>
            </a:r>
            <a:endParaRPr lang="en-US" sz="1200" dirty="0"/>
          </a:p>
        </p:txBody>
      </p:sp>
      <p:sp>
        <p:nvSpPr>
          <p:cNvPr id="16" name="Shape 13"/>
          <p:cNvSpPr/>
          <p:nvPr/>
        </p:nvSpPr>
        <p:spPr>
          <a:xfrm>
            <a:off x="6401098" y="5344954"/>
            <a:ext cx="535781" cy="22860"/>
          </a:xfrm>
          <a:prstGeom prst="roundRect">
            <a:avLst>
              <a:gd name="adj" fmla="val 281302"/>
            </a:avLst>
          </a:prstGeom>
          <a:solidFill>
            <a:srgbClr val="BBC2DC"/>
          </a:solidFill>
          <a:ln/>
        </p:spPr>
      </p:sp>
      <p:sp>
        <p:nvSpPr>
          <p:cNvPr id="17" name="Shape 14"/>
          <p:cNvSpPr/>
          <p:nvPr/>
        </p:nvSpPr>
        <p:spPr>
          <a:xfrm>
            <a:off x="6079510" y="5184219"/>
            <a:ext cx="344448" cy="344448"/>
          </a:xfrm>
          <a:prstGeom prst="roundRect">
            <a:avLst>
              <a:gd name="adj" fmla="val 18669"/>
            </a:avLst>
          </a:prstGeom>
          <a:solidFill>
            <a:srgbClr val="D5DCF6"/>
          </a:solidFill>
          <a:ln w="7620">
            <a:solidFill>
              <a:srgbClr val="BBC2DC"/>
            </a:solidFill>
            <a:prstDash val="solid"/>
          </a:ln>
        </p:spPr>
      </p:sp>
      <p:sp>
        <p:nvSpPr>
          <p:cNvPr id="18" name="Text 15"/>
          <p:cNvSpPr/>
          <p:nvPr/>
        </p:nvSpPr>
        <p:spPr>
          <a:xfrm>
            <a:off x="6179403" y="5235535"/>
            <a:ext cx="144542" cy="241697"/>
          </a:xfrm>
          <a:prstGeom prst="rect">
            <a:avLst/>
          </a:prstGeom>
          <a:noFill/>
          <a:ln/>
        </p:spPr>
        <p:txBody>
          <a:bodyPr wrap="none" lIns="0" tIns="0" rIns="0" bIns="0" rtlCol="0" anchor="t"/>
          <a:lstStyle/>
          <a:p>
            <a:pPr marL="0" indent="0" algn="ctr">
              <a:lnSpc>
                <a:spcPts val="1900"/>
              </a:lnSpc>
              <a:buNone/>
            </a:pPr>
            <a:r>
              <a:rPr lang="en-US" sz="1900" dirty="0">
                <a:solidFill>
                  <a:srgbClr val="3B3535"/>
                </a:solidFill>
                <a:latin typeface="Alexandria Semi Bold" pitchFamily="34" charset="0"/>
                <a:ea typeface="Alexandria Semi Bold" pitchFamily="34" charset="-122"/>
                <a:cs typeface="Alexandria Semi Bold" pitchFamily="34" charset="-120"/>
              </a:rPr>
              <a:t>3</a:t>
            </a:r>
            <a:endParaRPr lang="en-US" sz="1900" dirty="0"/>
          </a:p>
        </p:txBody>
      </p:sp>
      <p:sp>
        <p:nvSpPr>
          <p:cNvPr id="19" name="Text 16"/>
          <p:cNvSpPr/>
          <p:nvPr/>
        </p:nvSpPr>
        <p:spPr>
          <a:xfrm>
            <a:off x="7093744" y="5165050"/>
            <a:ext cx="2014538" cy="251817"/>
          </a:xfrm>
          <a:prstGeom prst="rect">
            <a:avLst/>
          </a:prstGeom>
          <a:noFill/>
          <a:ln/>
        </p:spPr>
        <p:txBody>
          <a:bodyPr wrap="none" lIns="0" tIns="0" rIns="0" bIns="0" rtlCol="0" anchor="t"/>
          <a:lstStyle/>
          <a:p>
            <a:pPr marL="0" indent="0" algn="l">
              <a:lnSpc>
                <a:spcPts val="1950"/>
              </a:lnSpc>
              <a:buNone/>
            </a:pPr>
            <a:r>
              <a:rPr lang="en-US" sz="1550" dirty="0">
                <a:solidFill>
                  <a:srgbClr val="3B3535"/>
                </a:solidFill>
                <a:latin typeface="Alexandria Semi Bold" pitchFamily="34" charset="0"/>
                <a:ea typeface="Alexandria Semi Bold" pitchFamily="34" charset="-122"/>
                <a:cs typeface="Alexandria Semi Bold" pitchFamily="34" charset="-120"/>
              </a:rPr>
              <a:t>Pengujian</a:t>
            </a:r>
            <a:endParaRPr lang="en-US" sz="1550" dirty="0"/>
          </a:p>
        </p:txBody>
      </p:sp>
      <p:sp>
        <p:nvSpPr>
          <p:cNvPr id="20" name="Text 17"/>
          <p:cNvSpPr/>
          <p:nvPr/>
        </p:nvSpPr>
        <p:spPr>
          <a:xfrm>
            <a:off x="7093744" y="5508665"/>
            <a:ext cx="7000875" cy="244912"/>
          </a:xfrm>
          <a:prstGeom prst="rect">
            <a:avLst/>
          </a:prstGeom>
          <a:noFill/>
          <a:ln/>
        </p:spPr>
        <p:txBody>
          <a:bodyPr wrap="none" lIns="0" tIns="0" rIns="0" bIns="0" rtlCol="0" anchor="t"/>
          <a:lstStyle/>
          <a:p>
            <a:pPr marL="0" indent="0" algn="l">
              <a:lnSpc>
                <a:spcPts val="1900"/>
              </a:lnSpc>
              <a:buNone/>
            </a:pPr>
            <a:r>
              <a:rPr lang="en-US" sz="1200" dirty="0">
                <a:solidFill>
                  <a:srgbClr val="3B3535"/>
                </a:solidFill>
                <a:latin typeface="Sora Light" pitchFamily="34" charset="0"/>
                <a:ea typeface="Sora Light" pitchFamily="34" charset="-122"/>
                <a:cs typeface="Sora Light" pitchFamily="34" charset="-120"/>
              </a:rPr>
              <a:t>Melakukan uji coba dan memastikan kualitas.</a:t>
            </a:r>
            <a:endParaRPr lang="en-US" sz="1200" dirty="0"/>
          </a:p>
        </p:txBody>
      </p:sp>
      <p:sp>
        <p:nvSpPr>
          <p:cNvPr id="21" name="Shape 18"/>
          <p:cNvSpPr/>
          <p:nvPr/>
        </p:nvSpPr>
        <p:spPr>
          <a:xfrm>
            <a:off x="6401098" y="6392466"/>
            <a:ext cx="535781" cy="22860"/>
          </a:xfrm>
          <a:prstGeom prst="roundRect">
            <a:avLst>
              <a:gd name="adj" fmla="val 281302"/>
            </a:avLst>
          </a:prstGeom>
          <a:solidFill>
            <a:srgbClr val="BBC2DC"/>
          </a:solidFill>
          <a:ln/>
        </p:spPr>
      </p:sp>
      <p:sp>
        <p:nvSpPr>
          <p:cNvPr id="22" name="Shape 19"/>
          <p:cNvSpPr/>
          <p:nvPr/>
        </p:nvSpPr>
        <p:spPr>
          <a:xfrm>
            <a:off x="6079510" y="6231731"/>
            <a:ext cx="344448" cy="344448"/>
          </a:xfrm>
          <a:prstGeom prst="roundRect">
            <a:avLst>
              <a:gd name="adj" fmla="val 18669"/>
            </a:avLst>
          </a:prstGeom>
          <a:solidFill>
            <a:srgbClr val="D5DCF6"/>
          </a:solidFill>
          <a:ln w="7620">
            <a:solidFill>
              <a:srgbClr val="BBC2DC"/>
            </a:solidFill>
            <a:prstDash val="solid"/>
          </a:ln>
        </p:spPr>
      </p:sp>
      <p:sp>
        <p:nvSpPr>
          <p:cNvPr id="23" name="Text 20"/>
          <p:cNvSpPr/>
          <p:nvPr/>
        </p:nvSpPr>
        <p:spPr>
          <a:xfrm>
            <a:off x="6178808" y="6283047"/>
            <a:ext cx="145852" cy="241697"/>
          </a:xfrm>
          <a:prstGeom prst="rect">
            <a:avLst/>
          </a:prstGeom>
          <a:noFill/>
          <a:ln/>
        </p:spPr>
        <p:txBody>
          <a:bodyPr wrap="none" lIns="0" tIns="0" rIns="0" bIns="0" rtlCol="0" anchor="t"/>
          <a:lstStyle/>
          <a:p>
            <a:pPr marL="0" indent="0" algn="ctr">
              <a:lnSpc>
                <a:spcPts val="1900"/>
              </a:lnSpc>
              <a:buNone/>
            </a:pPr>
            <a:r>
              <a:rPr lang="en-US" sz="1900" dirty="0">
                <a:solidFill>
                  <a:srgbClr val="3B3535"/>
                </a:solidFill>
                <a:latin typeface="Alexandria Semi Bold" pitchFamily="34" charset="0"/>
                <a:ea typeface="Alexandria Semi Bold" pitchFamily="34" charset="-122"/>
                <a:cs typeface="Alexandria Semi Bold" pitchFamily="34" charset="-120"/>
              </a:rPr>
              <a:t>4</a:t>
            </a:r>
            <a:endParaRPr lang="en-US" sz="1900" dirty="0"/>
          </a:p>
        </p:txBody>
      </p:sp>
      <p:sp>
        <p:nvSpPr>
          <p:cNvPr id="24" name="Text 21"/>
          <p:cNvSpPr/>
          <p:nvPr/>
        </p:nvSpPr>
        <p:spPr>
          <a:xfrm>
            <a:off x="7093744" y="6212562"/>
            <a:ext cx="2014538" cy="251817"/>
          </a:xfrm>
          <a:prstGeom prst="rect">
            <a:avLst/>
          </a:prstGeom>
          <a:noFill/>
          <a:ln/>
        </p:spPr>
        <p:txBody>
          <a:bodyPr wrap="none" lIns="0" tIns="0" rIns="0" bIns="0" rtlCol="0" anchor="t"/>
          <a:lstStyle/>
          <a:p>
            <a:pPr marL="0" indent="0" algn="l">
              <a:lnSpc>
                <a:spcPts val="1950"/>
              </a:lnSpc>
              <a:buNone/>
            </a:pPr>
            <a:r>
              <a:rPr lang="en-US" sz="1550" dirty="0">
                <a:solidFill>
                  <a:srgbClr val="3B3535"/>
                </a:solidFill>
                <a:latin typeface="Alexandria Semi Bold" pitchFamily="34" charset="0"/>
                <a:ea typeface="Alexandria Semi Bold" pitchFamily="34" charset="-122"/>
                <a:cs typeface="Alexandria Semi Bold" pitchFamily="34" charset="-120"/>
              </a:rPr>
              <a:t>Evaluasi</a:t>
            </a:r>
            <a:endParaRPr lang="en-US" sz="1550" dirty="0"/>
          </a:p>
        </p:txBody>
      </p:sp>
      <p:sp>
        <p:nvSpPr>
          <p:cNvPr id="25" name="Text 22"/>
          <p:cNvSpPr/>
          <p:nvPr/>
        </p:nvSpPr>
        <p:spPr>
          <a:xfrm>
            <a:off x="7093744" y="6556177"/>
            <a:ext cx="7000875" cy="244912"/>
          </a:xfrm>
          <a:prstGeom prst="rect">
            <a:avLst/>
          </a:prstGeom>
          <a:noFill/>
          <a:ln/>
        </p:spPr>
        <p:txBody>
          <a:bodyPr wrap="none" lIns="0" tIns="0" rIns="0" bIns="0" rtlCol="0" anchor="t"/>
          <a:lstStyle/>
          <a:p>
            <a:pPr marL="0" indent="0" algn="l">
              <a:lnSpc>
                <a:spcPts val="1900"/>
              </a:lnSpc>
              <a:buNone/>
            </a:pPr>
            <a:r>
              <a:rPr lang="en-US" sz="1200" dirty="0">
                <a:solidFill>
                  <a:srgbClr val="3B3535"/>
                </a:solidFill>
                <a:latin typeface="Sora Light" pitchFamily="34" charset="0"/>
                <a:ea typeface="Sora Light" pitchFamily="34" charset="-122"/>
                <a:cs typeface="Sora Light" pitchFamily="34" charset="-120"/>
              </a:rPr>
              <a:t>Meninjau hasil dan mengumpulkan umpan balik untuk iterasi berikut</a:t>
            </a:r>
            <a:endParaRPr lang="en-US" sz="1200" dirty="0"/>
          </a:p>
        </p:txBody>
      </p:sp>
      <p:sp>
        <p:nvSpPr>
          <p:cNvPr id="26" name="Text 23"/>
          <p:cNvSpPr/>
          <p:nvPr/>
        </p:nvSpPr>
        <p:spPr>
          <a:xfrm>
            <a:off x="6022181" y="7183636"/>
            <a:ext cx="4029075" cy="503634"/>
          </a:xfrm>
          <a:prstGeom prst="rect">
            <a:avLst/>
          </a:prstGeom>
          <a:noFill/>
          <a:ln/>
        </p:spPr>
        <p:txBody>
          <a:bodyPr wrap="none" lIns="0" tIns="0" rIns="0" bIns="0" rtlCol="0" anchor="t"/>
          <a:lstStyle/>
          <a:p>
            <a:pPr marL="0" indent="0">
              <a:lnSpc>
                <a:spcPts val="3950"/>
              </a:lnSpc>
              <a:buNone/>
            </a:pPr>
            <a:endParaRPr lang="en-US" sz="3150" dirty="0"/>
          </a:p>
        </p:txBody>
      </p:sp>
      <p:sp>
        <p:nvSpPr>
          <p:cNvPr id="27" name="Rectangle: Rounded Corners 26">
            <a:extLst>
              <a:ext uri="{FF2B5EF4-FFF2-40B4-BE49-F238E27FC236}">
                <a16:creationId xmlns:a16="http://schemas.microsoft.com/office/drawing/2014/main" id="{CFF10262-0349-45C2-9F4A-7BD3FC3822F3}"/>
              </a:ext>
            </a:extLst>
          </p:cNvPr>
          <p:cNvSpPr/>
          <p:nvPr/>
        </p:nvSpPr>
        <p:spPr>
          <a:xfrm>
            <a:off x="12902084" y="7787473"/>
            <a:ext cx="1597687" cy="321547"/>
          </a:xfrm>
          <a:prstGeom prst="round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d-ID"/>
          </a:p>
        </p:txBody>
      </p:sp>
    </p:spTree>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4066699" y="3708678"/>
            <a:ext cx="6497003" cy="812125"/>
          </a:xfrm>
          <a:prstGeom prst="rect">
            <a:avLst/>
          </a:prstGeom>
          <a:noFill/>
          <a:ln/>
        </p:spPr>
        <p:txBody>
          <a:bodyPr wrap="none" lIns="0" tIns="0" rIns="0" bIns="0" rtlCol="0" anchor="t"/>
          <a:lstStyle/>
          <a:p>
            <a:pPr marL="0" indent="0" algn="ctr">
              <a:lnSpc>
                <a:spcPts val="6350"/>
              </a:lnSpc>
              <a:buNone/>
            </a:pPr>
            <a:r>
              <a:rPr lang="en-US" sz="5100" dirty="0">
                <a:solidFill>
                  <a:srgbClr val="1F1E1E"/>
                </a:solidFill>
                <a:latin typeface="Alexandria Semi Bold" pitchFamily="34" charset="0"/>
                <a:ea typeface="Alexandria Semi Bold" pitchFamily="34" charset="-122"/>
                <a:cs typeface="Alexandria Semi Bold" pitchFamily="34" charset="-120"/>
              </a:rPr>
              <a:t>Thank You :)</a:t>
            </a:r>
            <a:endParaRPr lang="en-US" sz="5100" dirty="0"/>
          </a:p>
        </p:txBody>
      </p:sp>
      <p:sp>
        <p:nvSpPr>
          <p:cNvPr id="3" name="Rectangle: Rounded Corners 2">
            <a:extLst>
              <a:ext uri="{FF2B5EF4-FFF2-40B4-BE49-F238E27FC236}">
                <a16:creationId xmlns:a16="http://schemas.microsoft.com/office/drawing/2014/main" id="{A1B116B3-15AB-4D3D-805C-6C855EA0DE01}"/>
              </a:ext>
            </a:extLst>
          </p:cNvPr>
          <p:cNvSpPr/>
          <p:nvPr/>
        </p:nvSpPr>
        <p:spPr>
          <a:xfrm>
            <a:off x="12902084" y="7787473"/>
            <a:ext cx="1597687" cy="321547"/>
          </a:xfrm>
          <a:prstGeom prst="round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id-ID" dirty="0">
              <a:highlight>
                <a:srgbClr val="C0C0C0"/>
              </a:highlight>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33410"/>
          </a:xfrm>
          <a:prstGeom prst="rect">
            <a:avLst/>
          </a:prstGeom>
        </p:spPr>
      </p:pic>
      <p:sp>
        <p:nvSpPr>
          <p:cNvPr id="3" name="Shape 0"/>
          <p:cNvSpPr/>
          <p:nvPr/>
        </p:nvSpPr>
        <p:spPr>
          <a:xfrm>
            <a:off x="0" y="0"/>
            <a:ext cx="14630400" cy="8233410"/>
          </a:xfrm>
          <a:prstGeom prst="rect">
            <a:avLst/>
          </a:prstGeom>
          <a:solidFill>
            <a:srgbClr val="FFFAFA">
              <a:alpha val="85000"/>
            </a:srgbClr>
          </a:solidFill>
          <a:ln/>
        </p:spPr>
      </p:sp>
      <p:sp>
        <p:nvSpPr>
          <p:cNvPr id="4" name="Text 1"/>
          <p:cNvSpPr/>
          <p:nvPr/>
        </p:nvSpPr>
        <p:spPr>
          <a:xfrm>
            <a:off x="777954" y="611267"/>
            <a:ext cx="6398181" cy="731163"/>
          </a:xfrm>
          <a:prstGeom prst="rect">
            <a:avLst/>
          </a:prstGeom>
          <a:noFill/>
          <a:ln/>
        </p:spPr>
        <p:txBody>
          <a:bodyPr wrap="none" lIns="0" tIns="0" rIns="0" bIns="0" rtlCol="0" anchor="t"/>
          <a:lstStyle/>
          <a:p>
            <a:pPr marL="0" indent="0">
              <a:lnSpc>
                <a:spcPts val="5750"/>
              </a:lnSpc>
              <a:buNone/>
            </a:pPr>
            <a:r>
              <a:rPr lang="en-US" sz="4600" dirty="0">
                <a:solidFill>
                  <a:srgbClr val="1F1E1E"/>
                </a:solidFill>
                <a:latin typeface="Alexandria Semi Bold" pitchFamily="34" charset="0"/>
                <a:ea typeface="Alexandria Semi Bold" pitchFamily="34" charset="-122"/>
                <a:cs typeface="Alexandria Semi Bold" pitchFamily="34" charset="-120"/>
              </a:rPr>
              <a:t>Deskripsi Perusahaan</a:t>
            </a:r>
            <a:endParaRPr lang="en-US" sz="4600" dirty="0"/>
          </a:p>
        </p:txBody>
      </p:sp>
      <p:sp>
        <p:nvSpPr>
          <p:cNvPr id="5" name="Text 2"/>
          <p:cNvSpPr/>
          <p:nvPr/>
        </p:nvSpPr>
        <p:spPr>
          <a:xfrm>
            <a:off x="777954" y="1675805"/>
            <a:ext cx="13074491" cy="1422559"/>
          </a:xfrm>
          <a:prstGeom prst="rect">
            <a:avLst/>
          </a:prstGeom>
          <a:noFill/>
          <a:ln/>
        </p:spPr>
        <p:txBody>
          <a:bodyPr wrap="square" lIns="0" tIns="0" rIns="0" bIns="0" rtlCol="0" anchor="t"/>
          <a:lstStyle/>
          <a:p>
            <a:pPr marL="0" indent="0">
              <a:lnSpc>
                <a:spcPts val="2800"/>
              </a:lnSpc>
              <a:buNone/>
            </a:pPr>
            <a:r>
              <a:rPr lang="en-US" sz="1750" dirty="0">
                <a:solidFill>
                  <a:srgbClr val="3B3535"/>
                </a:solidFill>
                <a:latin typeface="Sora Light" pitchFamily="34" charset="0"/>
                <a:ea typeface="Sora Light" pitchFamily="34" charset="-122"/>
                <a:cs typeface="Sora Light" pitchFamily="34" charset="-120"/>
              </a:rPr>
              <a:t>PT Cahaya Nusantara adalah perusahaan manufaktur yang bergerak di bidang produksi komponen elektronik. Perusahaan ini memiliki beberapa gudang yang tersebar di berbagai lokasi, dengan volume produksi yang cukup tinggi. Saat ini, PT Cahaya Nusantara masih mengandalkan sistem pencatatan inventaris secara manual, menggunakan spreadsheet dan catatan fisik.</a:t>
            </a:r>
            <a:endParaRPr lang="en-US" sz="1750" dirty="0"/>
          </a:p>
        </p:txBody>
      </p:sp>
      <p:sp>
        <p:nvSpPr>
          <p:cNvPr id="6" name="Shape 3"/>
          <p:cNvSpPr/>
          <p:nvPr/>
        </p:nvSpPr>
        <p:spPr>
          <a:xfrm>
            <a:off x="777954" y="3348395"/>
            <a:ext cx="6426160" cy="2025729"/>
          </a:xfrm>
          <a:prstGeom prst="roundRect">
            <a:avLst>
              <a:gd name="adj" fmla="val 4609"/>
            </a:avLst>
          </a:prstGeom>
          <a:solidFill>
            <a:srgbClr val="D5DCF6"/>
          </a:solidFill>
          <a:ln w="7620">
            <a:solidFill>
              <a:srgbClr val="BBC2DC"/>
            </a:solidFill>
            <a:prstDash val="solid"/>
          </a:ln>
        </p:spPr>
      </p:sp>
      <p:sp>
        <p:nvSpPr>
          <p:cNvPr id="7" name="Text 4"/>
          <p:cNvSpPr/>
          <p:nvPr/>
        </p:nvSpPr>
        <p:spPr>
          <a:xfrm>
            <a:off x="1007864" y="3578304"/>
            <a:ext cx="3131225" cy="365641"/>
          </a:xfrm>
          <a:prstGeom prst="rect">
            <a:avLst/>
          </a:prstGeom>
          <a:noFill/>
          <a:ln/>
        </p:spPr>
        <p:txBody>
          <a:bodyPr wrap="none" lIns="0" tIns="0" rIns="0" bIns="0" rtlCol="0" anchor="t"/>
          <a:lstStyle/>
          <a:p>
            <a:pPr marL="0" indent="0">
              <a:lnSpc>
                <a:spcPts val="2850"/>
              </a:lnSpc>
              <a:buNone/>
            </a:pPr>
            <a:r>
              <a:rPr lang="en-US" sz="2300" dirty="0">
                <a:solidFill>
                  <a:srgbClr val="3B3535"/>
                </a:solidFill>
                <a:latin typeface="Alexandria Semi Bold" pitchFamily="34" charset="0"/>
                <a:ea typeface="Alexandria Semi Bold" pitchFamily="34" charset="-122"/>
                <a:cs typeface="Alexandria Semi Bold" pitchFamily="34" charset="-120"/>
              </a:rPr>
              <a:t>Akurasi Data Rendah</a:t>
            </a:r>
            <a:endParaRPr lang="en-US" sz="2300" dirty="0"/>
          </a:p>
        </p:txBody>
      </p:sp>
      <p:sp>
        <p:nvSpPr>
          <p:cNvPr id="8" name="Text 5"/>
          <p:cNvSpPr/>
          <p:nvPr/>
        </p:nvSpPr>
        <p:spPr>
          <a:xfrm>
            <a:off x="1007864" y="4077295"/>
            <a:ext cx="5966341" cy="711279"/>
          </a:xfrm>
          <a:prstGeom prst="rect">
            <a:avLst/>
          </a:prstGeom>
          <a:noFill/>
          <a:ln/>
        </p:spPr>
        <p:txBody>
          <a:bodyPr wrap="square" lIns="0" tIns="0" rIns="0" bIns="0" rtlCol="0" anchor="t"/>
          <a:lstStyle/>
          <a:p>
            <a:pPr marL="0" indent="0">
              <a:lnSpc>
                <a:spcPts val="2800"/>
              </a:lnSpc>
              <a:buNone/>
            </a:pPr>
            <a:r>
              <a:rPr lang="en-US" sz="1750" dirty="0">
                <a:solidFill>
                  <a:srgbClr val="3B3535"/>
                </a:solidFill>
                <a:latin typeface="Sora Light" pitchFamily="34" charset="0"/>
                <a:ea typeface="Sora Light" pitchFamily="34" charset="-122"/>
                <a:cs typeface="Sora Light" pitchFamily="34" charset="-120"/>
              </a:rPr>
              <a:t>Data inventaris seringkali tidak akurat dan sulit dilacak karena adanya kesalahan pencatatan manual.</a:t>
            </a:r>
            <a:endParaRPr lang="en-US" sz="1750" dirty="0"/>
          </a:p>
        </p:txBody>
      </p:sp>
      <p:sp>
        <p:nvSpPr>
          <p:cNvPr id="9" name="Shape 6"/>
          <p:cNvSpPr/>
          <p:nvPr/>
        </p:nvSpPr>
        <p:spPr>
          <a:xfrm>
            <a:off x="7426404" y="3348395"/>
            <a:ext cx="6426160" cy="2025729"/>
          </a:xfrm>
          <a:prstGeom prst="roundRect">
            <a:avLst>
              <a:gd name="adj" fmla="val 4609"/>
            </a:avLst>
          </a:prstGeom>
          <a:solidFill>
            <a:srgbClr val="D5DCF6"/>
          </a:solidFill>
          <a:ln w="7620">
            <a:solidFill>
              <a:srgbClr val="BBC2DC"/>
            </a:solidFill>
            <a:prstDash val="solid"/>
          </a:ln>
        </p:spPr>
      </p:sp>
      <p:sp>
        <p:nvSpPr>
          <p:cNvPr id="10" name="Text 7"/>
          <p:cNvSpPr/>
          <p:nvPr/>
        </p:nvSpPr>
        <p:spPr>
          <a:xfrm>
            <a:off x="7656314" y="3578304"/>
            <a:ext cx="2948464" cy="365641"/>
          </a:xfrm>
          <a:prstGeom prst="rect">
            <a:avLst/>
          </a:prstGeom>
          <a:noFill/>
          <a:ln/>
        </p:spPr>
        <p:txBody>
          <a:bodyPr wrap="none" lIns="0" tIns="0" rIns="0" bIns="0" rtlCol="0" anchor="t"/>
          <a:lstStyle/>
          <a:p>
            <a:pPr marL="0" indent="0">
              <a:lnSpc>
                <a:spcPts val="2850"/>
              </a:lnSpc>
              <a:buNone/>
            </a:pPr>
            <a:r>
              <a:rPr lang="en-US" sz="2300" dirty="0">
                <a:solidFill>
                  <a:srgbClr val="3B3535"/>
                </a:solidFill>
                <a:latin typeface="Alexandria Semi Bold" pitchFamily="34" charset="0"/>
                <a:ea typeface="Alexandria Semi Bold" pitchFamily="34" charset="-122"/>
                <a:cs typeface="Alexandria Semi Bold" pitchFamily="34" charset="-120"/>
              </a:rPr>
              <a:t>Proses Tidak Efisien</a:t>
            </a:r>
            <a:endParaRPr lang="en-US" sz="2300" dirty="0"/>
          </a:p>
        </p:txBody>
      </p:sp>
      <p:sp>
        <p:nvSpPr>
          <p:cNvPr id="11" name="Text 8"/>
          <p:cNvSpPr/>
          <p:nvPr/>
        </p:nvSpPr>
        <p:spPr>
          <a:xfrm>
            <a:off x="7656314" y="4077295"/>
            <a:ext cx="5966341" cy="1066919"/>
          </a:xfrm>
          <a:prstGeom prst="rect">
            <a:avLst/>
          </a:prstGeom>
          <a:noFill/>
          <a:ln/>
        </p:spPr>
        <p:txBody>
          <a:bodyPr wrap="square" lIns="0" tIns="0" rIns="0" bIns="0" rtlCol="0" anchor="t"/>
          <a:lstStyle/>
          <a:p>
            <a:pPr marL="0" indent="0">
              <a:lnSpc>
                <a:spcPts val="2800"/>
              </a:lnSpc>
              <a:buNone/>
            </a:pPr>
            <a:r>
              <a:rPr lang="en-US" sz="1750" dirty="0">
                <a:solidFill>
                  <a:srgbClr val="3B3535"/>
                </a:solidFill>
                <a:latin typeface="Sora Light" pitchFamily="34" charset="0"/>
                <a:ea typeface="Sora Light" pitchFamily="34" charset="-122"/>
                <a:cs typeface="Sora Light" pitchFamily="34" charset="-120"/>
              </a:rPr>
              <a:t>Proses pencatatan dan pencarian data inventaris memakan waktu yang lama dan rentan terhadap kesalahan manusia.</a:t>
            </a:r>
            <a:endParaRPr lang="en-US" sz="1750" dirty="0"/>
          </a:p>
        </p:txBody>
      </p:sp>
      <p:sp>
        <p:nvSpPr>
          <p:cNvPr id="12" name="Shape 9"/>
          <p:cNvSpPr/>
          <p:nvPr/>
        </p:nvSpPr>
        <p:spPr>
          <a:xfrm>
            <a:off x="777954" y="5596414"/>
            <a:ext cx="6426160" cy="2025729"/>
          </a:xfrm>
          <a:prstGeom prst="roundRect">
            <a:avLst>
              <a:gd name="adj" fmla="val 4609"/>
            </a:avLst>
          </a:prstGeom>
          <a:solidFill>
            <a:srgbClr val="D5DCF6"/>
          </a:solidFill>
          <a:ln w="7620">
            <a:solidFill>
              <a:srgbClr val="BBC2DC"/>
            </a:solidFill>
            <a:prstDash val="solid"/>
          </a:ln>
        </p:spPr>
      </p:sp>
      <p:sp>
        <p:nvSpPr>
          <p:cNvPr id="13" name="Text 10"/>
          <p:cNvSpPr/>
          <p:nvPr/>
        </p:nvSpPr>
        <p:spPr>
          <a:xfrm>
            <a:off x="1007864" y="5826323"/>
            <a:ext cx="2924770" cy="365641"/>
          </a:xfrm>
          <a:prstGeom prst="rect">
            <a:avLst/>
          </a:prstGeom>
          <a:noFill/>
          <a:ln/>
        </p:spPr>
        <p:txBody>
          <a:bodyPr wrap="none" lIns="0" tIns="0" rIns="0" bIns="0" rtlCol="0" anchor="t"/>
          <a:lstStyle/>
          <a:p>
            <a:pPr marL="0" indent="0">
              <a:lnSpc>
                <a:spcPts val="2850"/>
              </a:lnSpc>
              <a:buNone/>
            </a:pPr>
            <a:r>
              <a:rPr lang="en-US" sz="2300" dirty="0">
                <a:solidFill>
                  <a:srgbClr val="3B3535"/>
                </a:solidFill>
                <a:latin typeface="Alexandria Semi Bold" pitchFamily="34" charset="0"/>
                <a:ea typeface="Alexandria Semi Bold" pitchFamily="34" charset="-122"/>
                <a:cs typeface="Alexandria Semi Bold" pitchFamily="34" charset="-120"/>
              </a:rPr>
              <a:t>Sulit Analisis Data</a:t>
            </a:r>
            <a:endParaRPr lang="en-US" sz="2300" dirty="0"/>
          </a:p>
        </p:txBody>
      </p:sp>
      <p:sp>
        <p:nvSpPr>
          <p:cNvPr id="14" name="Text 11"/>
          <p:cNvSpPr/>
          <p:nvPr/>
        </p:nvSpPr>
        <p:spPr>
          <a:xfrm>
            <a:off x="1007864" y="6325314"/>
            <a:ext cx="5966341" cy="1066919"/>
          </a:xfrm>
          <a:prstGeom prst="rect">
            <a:avLst/>
          </a:prstGeom>
          <a:noFill/>
          <a:ln/>
        </p:spPr>
        <p:txBody>
          <a:bodyPr wrap="square" lIns="0" tIns="0" rIns="0" bIns="0" rtlCol="0" anchor="t"/>
          <a:lstStyle/>
          <a:p>
            <a:pPr marL="0" indent="0">
              <a:lnSpc>
                <a:spcPts val="2800"/>
              </a:lnSpc>
              <a:buNone/>
            </a:pPr>
            <a:r>
              <a:rPr lang="en-US" sz="1750" dirty="0">
                <a:solidFill>
                  <a:srgbClr val="3B3535"/>
                </a:solidFill>
                <a:latin typeface="Sora Light" pitchFamily="34" charset="0"/>
                <a:ea typeface="Sora Light" pitchFamily="34" charset="-122"/>
                <a:cs typeface="Sora Light" pitchFamily="34" charset="-120"/>
              </a:rPr>
              <a:t>Data inventaris yang tidak terstruktur sulit untuk dianalisis sehingga sulit untuk membuat keputusan yang tepat terkait pengelolaan inventaris.</a:t>
            </a:r>
            <a:endParaRPr lang="en-US" sz="1750" dirty="0"/>
          </a:p>
        </p:txBody>
      </p:sp>
      <p:sp>
        <p:nvSpPr>
          <p:cNvPr id="15" name="Shape 12"/>
          <p:cNvSpPr/>
          <p:nvPr/>
        </p:nvSpPr>
        <p:spPr>
          <a:xfrm>
            <a:off x="7426404" y="5596414"/>
            <a:ext cx="6426160" cy="2025729"/>
          </a:xfrm>
          <a:prstGeom prst="roundRect">
            <a:avLst>
              <a:gd name="adj" fmla="val 4609"/>
            </a:avLst>
          </a:prstGeom>
          <a:solidFill>
            <a:srgbClr val="D5DCF6"/>
          </a:solidFill>
          <a:ln w="7620">
            <a:solidFill>
              <a:srgbClr val="BBC2DC"/>
            </a:solidFill>
            <a:prstDash val="solid"/>
          </a:ln>
        </p:spPr>
      </p:sp>
      <p:sp>
        <p:nvSpPr>
          <p:cNvPr id="16" name="Text 13"/>
          <p:cNvSpPr/>
          <p:nvPr/>
        </p:nvSpPr>
        <p:spPr>
          <a:xfrm>
            <a:off x="7656314" y="5826323"/>
            <a:ext cx="2924770" cy="365641"/>
          </a:xfrm>
          <a:prstGeom prst="rect">
            <a:avLst/>
          </a:prstGeom>
          <a:noFill/>
          <a:ln/>
        </p:spPr>
        <p:txBody>
          <a:bodyPr wrap="none" lIns="0" tIns="0" rIns="0" bIns="0" rtlCol="0" anchor="t"/>
          <a:lstStyle/>
          <a:p>
            <a:pPr marL="0" indent="0">
              <a:lnSpc>
                <a:spcPts val="2850"/>
              </a:lnSpc>
              <a:buNone/>
            </a:pPr>
            <a:r>
              <a:rPr lang="en-US" sz="2300" dirty="0">
                <a:solidFill>
                  <a:srgbClr val="3B3535"/>
                </a:solidFill>
                <a:latin typeface="Alexandria Semi Bold" pitchFamily="34" charset="0"/>
                <a:ea typeface="Alexandria Semi Bold" pitchFamily="34" charset="-122"/>
                <a:cs typeface="Alexandria Semi Bold" pitchFamily="34" charset="-120"/>
              </a:rPr>
              <a:t>Kerugian Barang</a:t>
            </a:r>
            <a:endParaRPr lang="en-US" sz="2300" dirty="0"/>
          </a:p>
        </p:txBody>
      </p:sp>
      <p:sp>
        <p:nvSpPr>
          <p:cNvPr id="17" name="Text 14"/>
          <p:cNvSpPr/>
          <p:nvPr/>
        </p:nvSpPr>
        <p:spPr>
          <a:xfrm>
            <a:off x="7656314" y="6325314"/>
            <a:ext cx="5966341" cy="1066919"/>
          </a:xfrm>
          <a:prstGeom prst="rect">
            <a:avLst/>
          </a:prstGeom>
          <a:noFill/>
          <a:ln/>
        </p:spPr>
        <p:txBody>
          <a:bodyPr wrap="square" lIns="0" tIns="0" rIns="0" bIns="0" rtlCol="0" anchor="t"/>
          <a:lstStyle/>
          <a:p>
            <a:pPr marL="0" indent="0">
              <a:lnSpc>
                <a:spcPts val="2800"/>
              </a:lnSpc>
              <a:buNone/>
            </a:pPr>
            <a:r>
              <a:rPr lang="en-US" sz="1750" dirty="0">
                <a:solidFill>
                  <a:srgbClr val="3B3535"/>
                </a:solidFill>
                <a:latin typeface="Sora Light" pitchFamily="34" charset="0"/>
                <a:ea typeface="Sora Light" pitchFamily="34" charset="-122"/>
                <a:cs typeface="Sora Light" pitchFamily="34" charset="-120"/>
              </a:rPr>
              <a:t>Sulit untuk melacak keberadaan barang sehingga sering terjadi kehilangan atau kerusakan barang yang tidak tercatat.</a:t>
            </a:r>
            <a:endParaRPr lang="en-US" sz="1750" dirty="0"/>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33055" y="498634"/>
            <a:ext cx="5403771" cy="594955"/>
          </a:xfrm>
          <a:prstGeom prst="rect">
            <a:avLst/>
          </a:prstGeom>
          <a:noFill/>
          <a:ln/>
        </p:spPr>
        <p:txBody>
          <a:bodyPr wrap="none" lIns="0" tIns="0" rIns="0" bIns="0" rtlCol="0" anchor="t"/>
          <a:lstStyle/>
          <a:p>
            <a:pPr marL="0" indent="0">
              <a:lnSpc>
                <a:spcPts val="4650"/>
              </a:lnSpc>
              <a:buNone/>
            </a:pPr>
            <a:r>
              <a:rPr lang="en-US" sz="3700" dirty="0">
                <a:solidFill>
                  <a:srgbClr val="1F1E1E"/>
                </a:solidFill>
                <a:latin typeface="Alexandria Semi Bold" pitchFamily="34" charset="0"/>
                <a:ea typeface="Alexandria Semi Bold" pitchFamily="34" charset="-122"/>
                <a:cs typeface="Alexandria Semi Bold" pitchFamily="34" charset="-120"/>
              </a:rPr>
              <a:t>Definisi Permasalahan</a:t>
            </a:r>
            <a:endParaRPr lang="en-US" sz="3700" dirty="0"/>
          </a:p>
        </p:txBody>
      </p:sp>
      <p:sp>
        <p:nvSpPr>
          <p:cNvPr id="4" name="Text 1"/>
          <p:cNvSpPr/>
          <p:nvPr/>
        </p:nvSpPr>
        <p:spPr>
          <a:xfrm>
            <a:off x="633055" y="1364813"/>
            <a:ext cx="7877889" cy="1735931"/>
          </a:xfrm>
          <a:prstGeom prst="rect">
            <a:avLst/>
          </a:prstGeom>
          <a:noFill/>
          <a:ln/>
        </p:spPr>
        <p:txBody>
          <a:bodyPr wrap="square" lIns="0" tIns="0" rIns="0" bIns="0" rtlCol="0" anchor="t"/>
          <a:lstStyle/>
          <a:p>
            <a:pPr marL="0" indent="0">
              <a:lnSpc>
                <a:spcPts val="2250"/>
              </a:lnSpc>
              <a:buNone/>
            </a:pPr>
            <a:r>
              <a:rPr lang="en-US" sz="1400" dirty="0">
                <a:solidFill>
                  <a:srgbClr val="3B3535"/>
                </a:solidFill>
                <a:latin typeface="Sora Light" pitchFamily="34" charset="0"/>
                <a:ea typeface="Sora Light" pitchFamily="34" charset="-122"/>
                <a:cs typeface="Sora Light" pitchFamily="34" charset="-120"/>
              </a:rPr>
              <a:t>Sistem informasi ini bertujuan untuk menyelesaikan permasalahan utama dalam manajemen inventaris PT Cahaya Nusantara, yaitu: akurasi data rendah, proses tidak efisien, kesulitan analisis data, dan kerugian akibat kehilangan atau kerusakan barang. Sistem ini akan mencatat data inventaris secara real-time untuk meningkatkan akurasi, mempercepat proses pencarian dan pelaporan, serta menyediakan laporan dan grafik untuk analisis yang mendukung pengambilan keputusan.</a:t>
            </a:r>
            <a:endParaRPr lang="en-US" sz="1400" dirty="0"/>
          </a:p>
        </p:txBody>
      </p:sp>
      <p:sp>
        <p:nvSpPr>
          <p:cNvPr id="5" name="Shape 2"/>
          <p:cNvSpPr/>
          <p:nvPr/>
        </p:nvSpPr>
        <p:spPr>
          <a:xfrm>
            <a:off x="633055" y="3507700"/>
            <a:ext cx="406956" cy="406956"/>
          </a:xfrm>
          <a:prstGeom prst="roundRect">
            <a:avLst>
              <a:gd name="adj" fmla="val 18667"/>
            </a:avLst>
          </a:prstGeom>
          <a:solidFill>
            <a:srgbClr val="D5DCF6"/>
          </a:solidFill>
          <a:ln w="7620">
            <a:solidFill>
              <a:srgbClr val="BBC2DC"/>
            </a:solidFill>
            <a:prstDash val="solid"/>
          </a:ln>
        </p:spPr>
      </p:sp>
      <p:sp>
        <p:nvSpPr>
          <p:cNvPr id="6" name="Text 3"/>
          <p:cNvSpPr/>
          <p:nvPr/>
        </p:nvSpPr>
        <p:spPr>
          <a:xfrm>
            <a:off x="780336" y="3568303"/>
            <a:ext cx="112276" cy="285631"/>
          </a:xfrm>
          <a:prstGeom prst="rect">
            <a:avLst/>
          </a:prstGeom>
          <a:noFill/>
          <a:ln/>
        </p:spPr>
        <p:txBody>
          <a:bodyPr wrap="none" lIns="0" tIns="0" rIns="0" bIns="0" rtlCol="0" anchor="t"/>
          <a:lstStyle/>
          <a:p>
            <a:pPr marL="0" indent="0" algn="ctr">
              <a:lnSpc>
                <a:spcPts val="2200"/>
              </a:lnSpc>
              <a:buNone/>
            </a:pPr>
            <a:r>
              <a:rPr lang="en-US" sz="2200" dirty="0">
                <a:solidFill>
                  <a:srgbClr val="3B3535"/>
                </a:solidFill>
                <a:latin typeface="Alexandria Semi Bold" pitchFamily="34" charset="0"/>
                <a:ea typeface="Alexandria Semi Bold" pitchFamily="34" charset="-122"/>
                <a:cs typeface="Alexandria Semi Bold" pitchFamily="34" charset="-120"/>
              </a:rPr>
              <a:t>1</a:t>
            </a:r>
            <a:endParaRPr lang="en-US" sz="2200" dirty="0"/>
          </a:p>
        </p:txBody>
      </p:sp>
      <p:sp>
        <p:nvSpPr>
          <p:cNvPr id="7" name="Text 4"/>
          <p:cNvSpPr/>
          <p:nvPr/>
        </p:nvSpPr>
        <p:spPr>
          <a:xfrm>
            <a:off x="1220867" y="3507700"/>
            <a:ext cx="2379940" cy="297418"/>
          </a:xfrm>
          <a:prstGeom prst="rect">
            <a:avLst/>
          </a:prstGeom>
          <a:noFill/>
          <a:ln/>
        </p:spPr>
        <p:txBody>
          <a:bodyPr wrap="none" lIns="0" tIns="0" rIns="0" bIns="0" rtlCol="0" anchor="t"/>
          <a:lstStyle/>
          <a:p>
            <a:pPr marL="0" indent="0">
              <a:lnSpc>
                <a:spcPts val="2300"/>
              </a:lnSpc>
              <a:buNone/>
            </a:pPr>
            <a:r>
              <a:rPr lang="en-US" sz="1850" dirty="0">
                <a:solidFill>
                  <a:srgbClr val="3B3535"/>
                </a:solidFill>
                <a:latin typeface="Alexandria Semi Bold" pitchFamily="34" charset="0"/>
                <a:ea typeface="Alexandria Semi Bold" pitchFamily="34" charset="-122"/>
                <a:cs typeface="Alexandria Semi Bold" pitchFamily="34" charset="-120"/>
              </a:rPr>
              <a:t>Akurasi Data</a:t>
            </a:r>
            <a:endParaRPr lang="en-US" sz="1850" dirty="0"/>
          </a:p>
        </p:txBody>
      </p:sp>
      <p:sp>
        <p:nvSpPr>
          <p:cNvPr id="8" name="Text 5"/>
          <p:cNvSpPr/>
          <p:nvPr/>
        </p:nvSpPr>
        <p:spPr>
          <a:xfrm>
            <a:off x="1220867" y="3913584"/>
            <a:ext cx="7290078" cy="578644"/>
          </a:xfrm>
          <a:prstGeom prst="rect">
            <a:avLst/>
          </a:prstGeom>
          <a:noFill/>
          <a:ln/>
        </p:spPr>
        <p:txBody>
          <a:bodyPr wrap="square" lIns="0" tIns="0" rIns="0" bIns="0" rtlCol="0" anchor="t"/>
          <a:lstStyle/>
          <a:p>
            <a:pPr marL="0" indent="0">
              <a:lnSpc>
                <a:spcPts val="2250"/>
              </a:lnSpc>
              <a:buNone/>
            </a:pPr>
            <a:r>
              <a:rPr lang="en-US" sz="1400" dirty="0">
                <a:solidFill>
                  <a:srgbClr val="3B3535"/>
                </a:solidFill>
                <a:latin typeface="Sora Light" pitchFamily="34" charset="0"/>
                <a:ea typeface="Sora Light" pitchFamily="34" charset="-122"/>
                <a:cs typeface="Sora Light" pitchFamily="34" charset="-120"/>
              </a:rPr>
              <a:t>Menghilangkan kesalahan pencatatan manual dengan sistem pencatatan real-time.</a:t>
            </a:r>
            <a:endParaRPr lang="en-US" sz="1400" dirty="0"/>
          </a:p>
        </p:txBody>
      </p:sp>
      <p:sp>
        <p:nvSpPr>
          <p:cNvPr id="9" name="Shape 6"/>
          <p:cNvSpPr/>
          <p:nvPr/>
        </p:nvSpPr>
        <p:spPr>
          <a:xfrm>
            <a:off x="633055" y="4876562"/>
            <a:ext cx="406956" cy="406956"/>
          </a:xfrm>
          <a:prstGeom prst="roundRect">
            <a:avLst>
              <a:gd name="adj" fmla="val 18667"/>
            </a:avLst>
          </a:prstGeom>
          <a:solidFill>
            <a:srgbClr val="D5DCF6"/>
          </a:solidFill>
          <a:ln w="7620">
            <a:solidFill>
              <a:srgbClr val="BBC2DC"/>
            </a:solidFill>
            <a:prstDash val="solid"/>
          </a:ln>
        </p:spPr>
      </p:sp>
      <p:sp>
        <p:nvSpPr>
          <p:cNvPr id="10" name="Text 7"/>
          <p:cNvSpPr/>
          <p:nvPr/>
        </p:nvSpPr>
        <p:spPr>
          <a:xfrm>
            <a:off x="751284" y="4937165"/>
            <a:ext cx="170497" cy="285631"/>
          </a:xfrm>
          <a:prstGeom prst="rect">
            <a:avLst/>
          </a:prstGeom>
          <a:noFill/>
          <a:ln/>
        </p:spPr>
        <p:txBody>
          <a:bodyPr wrap="none" lIns="0" tIns="0" rIns="0" bIns="0" rtlCol="0" anchor="t"/>
          <a:lstStyle/>
          <a:p>
            <a:pPr marL="0" indent="0" algn="ctr">
              <a:lnSpc>
                <a:spcPts val="2200"/>
              </a:lnSpc>
              <a:buNone/>
            </a:pPr>
            <a:r>
              <a:rPr lang="en-US" sz="2200" dirty="0">
                <a:solidFill>
                  <a:srgbClr val="3B3535"/>
                </a:solidFill>
                <a:latin typeface="Alexandria Semi Bold" pitchFamily="34" charset="0"/>
                <a:ea typeface="Alexandria Semi Bold" pitchFamily="34" charset="-122"/>
                <a:cs typeface="Alexandria Semi Bold" pitchFamily="34" charset="-120"/>
              </a:rPr>
              <a:t>2</a:t>
            </a:r>
            <a:endParaRPr lang="en-US" sz="2200" dirty="0"/>
          </a:p>
        </p:txBody>
      </p:sp>
      <p:sp>
        <p:nvSpPr>
          <p:cNvPr id="11" name="Text 8"/>
          <p:cNvSpPr/>
          <p:nvPr/>
        </p:nvSpPr>
        <p:spPr>
          <a:xfrm>
            <a:off x="1220867" y="4876562"/>
            <a:ext cx="2379940" cy="297418"/>
          </a:xfrm>
          <a:prstGeom prst="rect">
            <a:avLst/>
          </a:prstGeom>
          <a:noFill/>
          <a:ln/>
        </p:spPr>
        <p:txBody>
          <a:bodyPr wrap="none" lIns="0" tIns="0" rIns="0" bIns="0" rtlCol="0" anchor="t"/>
          <a:lstStyle/>
          <a:p>
            <a:pPr marL="0" indent="0">
              <a:lnSpc>
                <a:spcPts val="2300"/>
              </a:lnSpc>
              <a:buNone/>
            </a:pPr>
            <a:r>
              <a:rPr lang="en-US" sz="1850" dirty="0">
                <a:solidFill>
                  <a:srgbClr val="3B3535"/>
                </a:solidFill>
                <a:latin typeface="Alexandria Semi Bold" pitchFamily="34" charset="0"/>
                <a:ea typeface="Alexandria Semi Bold" pitchFamily="34" charset="-122"/>
                <a:cs typeface="Alexandria Semi Bold" pitchFamily="34" charset="-120"/>
              </a:rPr>
              <a:t>Efisiensi Proses</a:t>
            </a:r>
            <a:endParaRPr lang="en-US" sz="1850" dirty="0"/>
          </a:p>
        </p:txBody>
      </p:sp>
      <p:sp>
        <p:nvSpPr>
          <p:cNvPr id="12" name="Text 9"/>
          <p:cNvSpPr/>
          <p:nvPr/>
        </p:nvSpPr>
        <p:spPr>
          <a:xfrm>
            <a:off x="1220867" y="5282446"/>
            <a:ext cx="7290078" cy="289322"/>
          </a:xfrm>
          <a:prstGeom prst="rect">
            <a:avLst/>
          </a:prstGeom>
          <a:noFill/>
          <a:ln/>
        </p:spPr>
        <p:txBody>
          <a:bodyPr wrap="none" lIns="0" tIns="0" rIns="0" bIns="0" rtlCol="0" anchor="t"/>
          <a:lstStyle/>
          <a:p>
            <a:pPr marL="0" indent="0">
              <a:lnSpc>
                <a:spcPts val="2250"/>
              </a:lnSpc>
              <a:buNone/>
            </a:pPr>
            <a:r>
              <a:rPr lang="en-US" sz="1400" dirty="0">
                <a:solidFill>
                  <a:srgbClr val="3B3535"/>
                </a:solidFill>
                <a:latin typeface="Sora Light" pitchFamily="34" charset="0"/>
                <a:ea typeface="Sora Light" pitchFamily="34" charset="-122"/>
                <a:cs typeface="Sora Light" pitchFamily="34" charset="-120"/>
              </a:rPr>
              <a:t>Mempercepat proses pencatatan, pencarian, dan pelaporan inventaris.</a:t>
            </a:r>
            <a:endParaRPr lang="en-US" sz="1400" dirty="0"/>
          </a:p>
        </p:txBody>
      </p:sp>
      <p:sp>
        <p:nvSpPr>
          <p:cNvPr id="13" name="Shape 10"/>
          <p:cNvSpPr/>
          <p:nvPr/>
        </p:nvSpPr>
        <p:spPr>
          <a:xfrm>
            <a:off x="633055" y="5956102"/>
            <a:ext cx="406956" cy="406956"/>
          </a:xfrm>
          <a:prstGeom prst="roundRect">
            <a:avLst>
              <a:gd name="adj" fmla="val 18667"/>
            </a:avLst>
          </a:prstGeom>
          <a:solidFill>
            <a:srgbClr val="D5DCF6"/>
          </a:solidFill>
          <a:ln w="7620">
            <a:solidFill>
              <a:srgbClr val="BBC2DC"/>
            </a:solidFill>
            <a:prstDash val="solid"/>
          </a:ln>
        </p:spPr>
      </p:sp>
      <p:sp>
        <p:nvSpPr>
          <p:cNvPr id="14" name="Text 11"/>
          <p:cNvSpPr/>
          <p:nvPr/>
        </p:nvSpPr>
        <p:spPr>
          <a:xfrm>
            <a:off x="751046" y="6016704"/>
            <a:ext cx="170855" cy="285631"/>
          </a:xfrm>
          <a:prstGeom prst="rect">
            <a:avLst/>
          </a:prstGeom>
          <a:noFill/>
          <a:ln/>
        </p:spPr>
        <p:txBody>
          <a:bodyPr wrap="none" lIns="0" tIns="0" rIns="0" bIns="0" rtlCol="0" anchor="t"/>
          <a:lstStyle/>
          <a:p>
            <a:pPr marL="0" indent="0" algn="ctr">
              <a:lnSpc>
                <a:spcPts val="2200"/>
              </a:lnSpc>
              <a:buNone/>
            </a:pPr>
            <a:r>
              <a:rPr lang="en-US" sz="2200" dirty="0">
                <a:solidFill>
                  <a:srgbClr val="3B3535"/>
                </a:solidFill>
                <a:latin typeface="Alexandria Semi Bold" pitchFamily="34" charset="0"/>
                <a:ea typeface="Alexandria Semi Bold" pitchFamily="34" charset="-122"/>
                <a:cs typeface="Alexandria Semi Bold" pitchFamily="34" charset="-120"/>
              </a:rPr>
              <a:t>3</a:t>
            </a:r>
            <a:endParaRPr lang="en-US" sz="2200" dirty="0"/>
          </a:p>
        </p:txBody>
      </p:sp>
      <p:sp>
        <p:nvSpPr>
          <p:cNvPr id="15" name="Text 12"/>
          <p:cNvSpPr/>
          <p:nvPr/>
        </p:nvSpPr>
        <p:spPr>
          <a:xfrm>
            <a:off x="1220867" y="5956102"/>
            <a:ext cx="2379940" cy="297418"/>
          </a:xfrm>
          <a:prstGeom prst="rect">
            <a:avLst/>
          </a:prstGeom>
          <a:noFill/>
          <a:ln/>
        </p:spPr>
        <p:txBody>
          <a:bodyPr wrap="none" lIns="0" tIns="0" rIns="0" bIns="0" rtlCol="0" anchor="t"/>
          <a:lstStyle/>
          <a:p>
            <a:pPr marL="0" indent="0">
              <a:lnSpc>
                <a:spcPts val="2300"/>
              </a:lnSpc>
              <a:buNone/>
            </a:pPr>
            <a:r>
              <a:rPr lang="en-US" sz="1850" dirty="0">
                <a:solidFill>
                  <a:srgbClr val="3B3535"/>
                </a:solidFill>
                <a:latin typeface="Alexandria Semi Bold" pitchFamily="34" charset="0"/>
                <a:ea typeface="Alexandria Semi Bold" pitchFamily="34" charset="-122"/>
                <a:cs typeface="Alexandria Semi Bold" pitchFamily="34" charset="-120"/>
              </a:rPr>
              <a:t>Analisis Data</a:t>
            </a:r>
            <a:endParaRPr lang="en-US" sz="1850" dirty="0"/>
          </a:p>
        </p:txBody>
      </p:sp>
      <p:sp>
        <p:nvSpPr>
          <p:cNvPr id="16" name="Text 13"/>
          <p:cNvSpPr/>
          <p:nvPr/>
        </p:nvSpPr>
        <p:spPr>
          <a:xfrm>
            <a:off x="1220867" y="6361986"/>
            <a:ext cx="7290078" cy="289322"/>
          </a:xfrm>
          <a:prstGeom prst="rect">
            <a:avLst/>
          </a:prstGeom>
          <a:noFill/>
          <a:ln/>
        </p:spPr>
        <p:txBody>
          <a:bodyPr wrap="none" lIns="0" tIns="0" rIns="0" bIns="0" rtlCol="0" anchor="t"/>
          <a:lstStyle/>
          <a:p>
            <a:pPr marL="0" indent="0">
              <a:lnSpc>
                <a:spcPts val="2250"/>
              </a:lnSpc>
              <a:buNone/>
            </a:pPr>
            <a:r>
              <a:rPr lang="en-US" sz="1400" dirty="0">
                <a:solidFill>
                  <a:srgbClr val="3B3535"/>
                </a:solidFill>
                <a:latin typeface="Sora Light" pitchFamily="34" charset="0"/>
                <a:ea typeface="Sora Light" pitchFamily="34" charset="-122"/>
                <a:cs typeface="Sora Light" pitchFamily="34" charset="-120"/>
              </a:rPr>
              <a:t>Memudahkan analisis data dengan laporan dan grafik yang intuitif.</a:t>
            </a:r>
            <a:endParaRPr lang="en-US" sz="1400" dirty="0"/>
          </a:p>
        </p:txBody>
      </p:sp>
      <p:sp>
        <p:nvSpPr>
          <p:cNvPr id="17" name="Shape 14"/>
          <p:cNvSpPr/>
          <p:nvPr/>
        </p:nvSpPr>
        <p:spPr>
          <a:xfrm>
            <a:off x="633055" y="7035641"/>
            <a:ext cx="406956" cy="406956"/>
          </a:xfrm>
          <a:prstGeom prst="roundRect">
            <a:avLst>
              <a:gd name="adj" fmla="val 18667"/>
            </a:avLst>
          </a:prstGeom>
          <a:solidFill>
            <a:srgbClr val="D5DCF6"/>
          </a:solidFill>
          <a:ln w="7620">
            <a:solidFill>
              <a:srgbClr val="BBC2DC"/>
            </a:solidFill>
            <a:prstDash val="solid"/>
          </a:ln>
        </p:spPr>
      </p:sp>
      <p:sp>
        <p:nvSpPr>
          <p:cNvPr id="18" name="Text 15"/>
          <p:cNvSpPr/>
          <p:nvPr/>
        </p:nvSpPr>
        <p:spPr>
          <a:xfrm>
            <a:off x="750451" y="7096244"/>
            <a:ext cx="172164" cy="285631"/>
          </a:xfrm>
          <a:prstGeom prst="rect">
            <a:avLst/>
          </a:prstGeom>
          <a:noFill/>
          <a:ln/>
        </p:spPr>
        <p:txBody>
          <a:bodyPr wrap="none" lIns="0" tIns="0" rIns="0" bIns="0" rtlCol="0" anchor="t"/>
          <a:lstStyle/>
          <a:p>
            <a:pPr marL="0" indent="0" algn="ctr">
              <a:lnSpc>
                <a:spcPts val="2200"/>
              </a:lnSpc>
              <a:buNone/>
            </a:pPr>
            <a:r>
              <a:rPr lang="en-US" sz="2200" dirty="0">
                <a:solidFill>
                  <a:srgbClr val="3B3535"/>
                </a:solidFill>
                <a:latin typeface="Alexandria Semi Bold" pitchFamily="34" charset="0"/>
                <a:ea typeface="Alexandria Semi Bold" pitchFamily="34" charset="-122"/>
                <a:cs typeface="Alexandria Semi Bold" pitchFamily="34" charset="-120"/>
              </a:rPr>
              <a:t>4</a:t>
            </a:r>
            <a:endParaRPr lang="en-US" sz="2200" dirty="0"/>
          </a:p>
        </p:txBody>
      </p:sp>
      <p:sp>
        <p:nvSpPr>
          <p:cNvPr id="19" name="Text 16"/>
          <p:cNvSpPr/>
          <p:nvPr/>
        </p:nvSpPr>
        <p:spPr>
          <a:xfrm>
            <a:off x="1220867" y="7035641"/>
            <a:ext cx="2379940" cy="297418"/>
          </a:xfrm>
          <a:prstGeom prst="rect">
            <a:avLst/>
          </a:prstGeom>
          <a:noFill/>
          <a:ln/>
        </p:spPr>
        <p:txBody>
          <a:bodyPr wrap="none" lIns="0" tIns="0" rIns="0" bIns="0" rtlCol="0" anchor="t"/>
          <a:lstStyle/>
          <a:p>
            <a:pPr marL="0" indent="0">
              <a:lnSpc>
                <a:spcPts val="2300"/>
              </a:lnSpc>
              <a:buNone/>
            </a:pPr>
            <a:r>
              <a:rPr lang="en-US" sz="1850" dirty="0">
                <a:solidFill>
                  <a:srgbClr val="3B3535"/>
                </a:solidFill>
                <a:latin typeface="Alexandria Semi Bold" pitchFamily="34" charset="0"/>
                <a:ea typeface="Alexandria Semi Bold" pitchFamily="34" charset="-122"/>
                <a:cs typeface="Alexandria Semi Bold" pitchFamily="34" charset="-120"/>
              </a:rPr>
              <a:t>Pelacakan Barang</a:t>
            </a:r>
            <a:endParaRPr lang="en-US" sz="1850" dirty="0"/>
          </a:p>
        </p:txBody>
      </p:sp>
      <p:sp>
        <p:nvSpPr>
          <p:cNvPr id="20" name="Text 17"/>
          <p:cNvSpPr/>
          <p:nvPr/>
        </p:nvSpPr>
        <p:spPr>
          <a:xfrm>
            <a:off x="1220867" y="7441525"/>
            <a:ext cx="7290078" cy="289322"/>
          </a:xfrm>
          <a:prstGeom prst="rect">
            <a:avLst/>
          </a:prstGeom>
          <a:noFill/>
          <a:ln/>
        </p:spPr>
        <p:txBody>
          <a:bodyPr wrap="none" lIns="0" tIns="0" rIns="0" bIns="0" rtlCol="0" anchor="t"/>
          <a:lstStyle/>
          <a:p>
            <a:pPr marL="0" indent="0">
              <a:lnSpc>
                <a:spcPts val="2250"/>
              </a:lnSpc>
              <a:buNone/>
            </a:pPr>
            <a:r>
              <a:rPr lang="en-US" sz="1400" dirty="0">
                <a:solidFill>
                  <a:srgbClr val="3B3535"/>
                </a:solidFill>
                <a:latin typeface="Sora Light" pitchFamily="34" charset="0"/>
                <a:ea typeface="Sora Light" pitchFamily="34" charset="-122"/>
                <a:cs typeface="Sora Light" pitchFamily="34" charset="-120"/>
              </a:rPr>
              <a:t>Mencegah kehilangan atau kerusakan barang dengan pelacakan real-time.</a:t>
            </a:r>
            <a:endParaRPr lang="en-US" sz="1400" dirty="0"/>
          </a:p>
        </p:txBody>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04334" y="485537"/>
            <a:ext cx="4646533" cy="580787"/>
          </a:xfrm>
          <a:prstGeom prst="rect">
            <a:avLst/>
          </a:prstGeom>
          <a:noFill/>
          <a:ln/>
        </p:spPr>
        <p:txBody>
          <a:bodyPr wrap="none" lIns="0" tIns="0" rIns="0" bIns="0" rtlCol="0" anchor="t"/>
          <a:lstStyle/>
          <a:p>
            <a:pPr marL="0" indent="0">
              <a:lnSpc>
                <a:spcPts val="4550"/>
              </a:lnSpc>
              <a:buNone/>
            </a:pPr>
            <a:r>
              <a:rPr lang="en-US" sz="3650" dirty="0">
                <a:solidFill>
                  <a:srgbClr val="1F1E1E"/>
                </a:solidFill>
                <a:latin typeface="Alexandria Semi Bold" pitchFamily="34" charset="0"/>
                <a:ea typeface="Alexandria Semi Bold" pitchFamily="34" charset="-122"/>
                <a:cs typeface="Alexandria Semi Bold" pitchFamily="34" charset="-120"/>
              </a:rPr>
              <a:t>Tujuan Sistem</a:t>
            </a:r>
            <a:endParaRPr lang="en-US" sz="3650" dirty="0"/>
          </a:p>
        </p:txBody>
      </p:sp>
      <p:sp>
        <p:nvSpPr>
          <p:cNvPr id="4" name="Text 1"/>
          <p:cNvSpPr/>
          <p:nvPr/>
        </p:nvSpPr>
        <p:spPr>
          <a:xfrm>
            <a:off x="6104334" y="1331119"/>
            <a:ext cx="7908131" cy="1976914"/>
          </a:xfrm>
          <a:prstGeom prst="rect">
            <a:avLst/>
          </a:prstGeom>
          <a:noFill/>
          <a:ln/>
        </p:spPr>
        <p:txBody>
          <a:bodyPr wrap="square" lIns="0" tIns="0" rIns="0" bIns="0" rtlCol="0" anchor="t"/>
          <a:lstStyle/>
          <a:p>
            <a:pPr marL="0" indent="0">
              <a:lnSpc>
                <a:spcPts val="2200"/>
              </a:lnSpc>
              <a:buNone/>
            </a:pPr>
            <a:r>
              <a:rPr lang="en-US" sz="1350" dirty="0">
                <a:solidFill>
                  <a:srgbClr val="3B3535"/>
                </a:solidFill>
                <a:latin typeface="Sora Light" pitchFamily="34" charset="0"/>
                <a:ea typeface="Sora Light" pitchFamily="34" charset="-122"/>
                <a:cs typeface="Sora Light" pitchFamily="34" charset="-120"/>
              </a:rPr>
              <a:t>Tujuan utama dari implementasi sistem informasi manajemen inventaris ini adalah untuk mencapai peningkatan efisiensi dan akurasi dalam pengelolaan inventaris PT Cahaya Nusantara. Sistem ini dirancang untuk mempercepat proses pencatatan dan pelaporan inventaris, mengurangi kesalahan manusia dalam pencatatan, serta memberikan data yang akurat dan real-time untuk manajemen. Dengan tercapainya tujuan ini, diharapkan perusahaan dapat mengoptimalkan pengelolaan inventaris dan meningkatkan produktivitas secara keseluruhan.</a:t>
            </a:r>
            <a:endParaRPr lang="en-US" sz="1350" dirty="0"/>
          </a:p>
        </p:txBody>
      </p:sp>
      <p:pic>
        <p:nvPicPr>
          <p:cNvPr id="5" name="Image 1" descr="preencoded.png"/>
          <p:cNvPicPr>
            <a:picLocks noChangeAspect="1"/>
          </p:cNvPicPr>
          <p:nvPr/>
        </p:nvPicPr>
        <p:blipFill>
          <a:blip r:embed="rId4"/>
          <a:stretch>
            <a:fillRect/>
          </a:stretch>
        </p:blipFill>
        <p:spPr>
          <a:xfrm>
            <a:off x="6104334" y="3506629"/>
            <a:ext cx="882729" cy="1412438"/>
          </a:xfrm>
          <a:prstGeom prst="rect">
            <a:avLst/>
          </a:prstGeom>
        </p:spPr>
      </p:pic>
      <p:sp>
        <p:nvSpPr>
          <p:cNvPr id="6" name="Text 2"/>
          <p:cNvSpPr/>
          <p:nvPr/>
        </p:nvSpPr>
        <p:spPr>
          <a:xfrm>
            <a:off x="7251859" y="3683079"/>
            <a:ext cx="2487573" cy="290274"/>
          </a:xfrm>
          <a:prstGeom prst="rect">
            <a:avLst/>
          </a:prstGeom>
          <a:noFill/>
          <a:ln/>
        </p:spPr>
        <p:txBody>
          <a:bodyPr wrap="none" lIns="0" tIns="0" rIns="0" bIns="0" rtlCol="0" anchor="t"/>
          <a:lstStyle/>
          <a:p>
            <a:pPr marL="0" indent="0" algn="l">
              <a:lnSpc>
                <a:spcPts val="2250"/>
              </a:lnSpc>
              <a:buNone/>
            </a:pPr>
            <a:r>
              <a:rPr lang="en-US" sz="1800" dirty="0">
                <a:solidFill>
                  <a:srgbClr val="3B3535"/>
                </a:solidFill>
                <a:latin typeface="Alexandria Semi Bold" pitchFamily="34" charset="0"/>
                <a:ea typeface="Alexandria Semi Bold" pitchFamily="34" charset="-122"/>
                <a:cs typeface="Alexandria Semi Bold" pitchFamily="34" charset="-120"/>
              </a:rPr>
              <a:t>Mempercepat Proses</a:t>
            </a:r>
            <a:endParaRPr lang="en-US" sz="1800" dirty="0"/>
          </a:p>
        </p:txBody>
      </p:sp>
      <p:sp>
        <p:nvSpPr>
          <p:cNvPr id="7" name="Text 3"/>
          <p:cNvSpPr/>
          <p:nvPr/>
        </p:nvSpPr>
        <p:spPr>
          <a:xfrm>
            <a:off x="7251859" y="4079200"/>
            <a:ext cx="6760607" cy="282416"/>
          </a:xfrm>
          <a:prstGeom prst="rect">
            <a:avLst/>
          </a:prstGeom>
          <a:noFill/>
          <a:ln/>
        </p:spPr>
        <p:txBody>
          <a:bodyPr wrap="none" lIns="0" tIns="0" rIns="0" bIns="0" rtlCol="0" anchor="t"/>
          <a:lstStyle/>
          <a:p>
            <a:pPr marL="0" indent="0" algn="l">
              <a:lnSpc>
                <a:spcPts val="2200"/>
              </a:lnSpc>
              <a:buNone/>
            </a:pPr>
            <a:r>
              <a:rPr lang="en-US" sz="1350" dirty="0">
                <a:solidFill>
                  <a:srgbClr val="3B3535"/>
                </a:solidFill>
                <a:latin typeface="Sora Light" pitchFamily="34" charset="0"/>
                <a:ea typeface="Sora Light" pitchFamily="34" charset="-122"/>
                <a:cs typeface="Sora Light" pitchFamily="34" charset="-120"/>
              </a:rPr>
              <a:t>Pencatatan dan pelaporan inventaris menjadi lebih cepat dan efisien.</a:t>
            </a:r>
            <a:endParaRPr lang="en-US" sz="1350" dirty="0"/>
          </a:p>
        </p:txBody>
      </p:sp>
      <p:pic>
        <p:nvPicPr>
          <p:cNvPr id="8" name="Image 2" descr="preencoded.png"/>
          <p:cNvPicPr>
            <a:picLocks noChangeAspect="1"/>
          </p:cNvPicPr>
          <p:nvPr/>
        </p:nvPicPr>
        <p:blipFill>
          <a:blip r:embed="rId5"/>
          <a:stretch>
            <a:fillRect/>
          </a:stretch>
        </p:blipFill>
        <p:spPr>
          <a:xfrm>
            <a:off x="6104334" y="4919067"/>
            <a:ext cx="882729" cy="1412438"/>
          </a:xfrm>
          <a:prstGeom prst="rect">
            <a:avLst/>
          </a:prstGeom>
        </p:spPr>
      </p:pic>
      <p:sp>
        <p:nvSpPr>
          <p:cNvPr id="9" name="Text 4"/>
          <p:cNvSpPr/>
          <p:nvPr/>
        </p:nvSpPr>
        <p:spPr>
          <a:xfrm>
            <a:off x="7251859" y="5095518"/>
            <a:ext cx="2710220" cy="290274"/>
          </a:xfrm>
          <a:prstGeom prst="rect">
            <a:avLst/>
          </a:prstGeom>
          <a:noFill/>
          <a:ln/>
        </p:spPr>
        <p:txBody>
          <a:bodyPr wrap="none" lIns="0" tIns="0" rIns="0" bIns="0" rtlCol="0" anchor="t"/>
          <a:lstStyle/>
          <a:p>
            <a:pPr marL="0" indent="0" algn="l">
              <a:lnSpc>
                <a:spcPts val="2250"/>
              </a:lnSpc>
              <a:buNone/>
            </a:pPr>
            <a:r>
              <a:rPr lang="en-US" sz="1800" dirty="0">
                <a:solidFill>
                  <a:srgbClr val="3B3535"/>
                </a:solidFill>
                <a:latin typeface="Alexandria Semi Bold" pitchFamily="34" charset="0"/>
                <a:ea typeface="Alexandria Semi Bold" pitchFamily="34" charset="-122"/>
                <a:cs typeface="Alexandria Semi Bold" pitchFamily="34" charset="-120"/>
              </a:rPr>
              <a:t>Mengurangi Kesalahan</a:t>
            </a:r>
            <a:endParaRPr lang="en-US" sz="1800" dirty="0"/>
          </a:p>
        </p:txBody>
      </p:sp>
      <p:sp>
        <p:nvSpPr>
          <p:cNvPr id="10" name="Text 5"/>
          <p:cNvSpPr/>
          <p:nvPr/>
        </p:nvSpPr>
        <p:spPr>
          <a:xfrm>
            <a:off x="7251859" y="5491639"/>
            <a:ext cx="6760607" cy="282416"/>
          </a:xfrm>
          <a:prstGeom prst="rect">
            <a:avLst/>
          </a:prstGeom>
          <a:noFill/>
          <a:ln/>
        </p:spPr>
        <p:txBody>
          <a:bodyPr wrap="none" lIns="0" tIns="0" rIns="0" bIns="0" rtlCol="0" anchor="t"/>
          <a:lstStyle/>
          <a:p>
            <a:pPr marL="0" indent="0" algn="l">
              <a:lnSpc>
                <a:spcPts val="2200"/>
              </a:lnSpc>
              <a:buNone/>
            </a:pPr>
            <a:r>
              <a:rPr lang="en-US" sz="1350" dirty="0">
                <a:solidFill>
                  <a:srgbClr val="3B3535"/>
                </a:solidFill>
                <a:latin typeface="Sora Light" pitchFamily="34" charset="0"/>
                <a:ea typeface="Sora Light" pitchFamily="34" charset="-122"/>
                <a:cs typeface="Sora Light" pitchFamily="34" charset="-120"/>
              </a:rPr>
              <a:t>Meminimalisir kesalahan manusia dalam pencatatan data inventaris.</a:t>
            </a:r>
            <a:endParaRPr lang="en-US" sz="1350" dirty="0"/>
          </a:p>
        </p:txBody>
      </p:sp>
      <p:pic>
        <p:nvPicPr>
          <p:cNvPr id="11" name="Image 3" descr="preencoded.png"/>
          <p:cNvPicPr>
            <a:picLocks noChangeAspect="1"/>
          </p:cNvPicPr>
          <p:nvPr/>
        </p:nvPicPr>
        <p:blipFill>
          <a:blip r:embed="rId6"/>
          <a:stretch>
            <a:fillRect/>
          </a:stretch>
        </p:blipFill>
        <p:spPr>
          <a:xfrm>
            <a:off x="6104334" y="6331506"/>
            <a:ext cx="882729" cy="1412438"/>
          </a:xfrm>
          <a:prstGeom prst="rect">
            <a:avLst/>
          </a:prstGeom>
        </p:spPr>
      </p:pic>
      <p:sp>
        <p:nvSpPr>
          <p:cNvPr id="12" name="Text 6"/>
          <p:cNvSpPr/>
          <p:nvPr/>
        </p:nvSpPr>
        <p:spPr>
          <a:xfrm>
            <a:off x="7251859" y="6507956"/>
            <a:ext cx="2323267" cy="290274"/>
          </a:xfrm>
          <a:prstGeom prst="rect">
            <a:avLst/>
          </a:prstGeom>
          <a:noFill/>
          <a:ln/>
        </p:spPr>
        <p:txBody>
          <a:bodyPr wrap="none" lIns="0" tIns="0" rIns="0" bIns="0" rtlCol="0" anchor="t"/>
          <a:lstStyle/>
          <a:p>
            <a:pPr marL="0" indent="0" algn="l">
              <a:lnSpc>
                <a:spcPts val="2250"/>
              </a:lnSpc>
              <a:buNone/>
            </a:pPr>
            <a:r>
              <a:rPr lang="en-US" sz="1800" dirty="0">
                <a:solidFill>
                  <a:srgbClr val="3B3535"/>
                </a:solidFill>
                <a:latin typeface="Alexandria Semi Bold" pitchFamily="34" charset="0"/>
                <a:ea typeface="Alexandria Semi Bold" pitchFamily="34" charset="-122"/>
                <a:cs typeface="Alexandria Semi Bold" pitchFamily="34" charset="-120"/>
              </a:rPr>
              <a:t>Data Real-time</a:t>
            </a:r>
            <a:endParaRPr lang="en-US" sz="1800" dirty="0"/>
          </a:p>
        </p:txBody>
      </p:sp>
      <p:sp>
        <p:nvSpPr>
          <p:cNvPr id="13" name="Text 7"/>
          <p:cNvSpPr/>
          <p:nvPr/>
        </p:nvSpPr>
        <p:spPr>
          <a:xfrm>
            <a:off x="7251859" y="6904077"/>
            <a:ext cx="6760607" cy="564833"/>
          </a:xfrm>
          <a:prstGeom prst="rect">
            <a:avLst/>
          </a:prstGeom>
          <a:noFill/>
          <a:ln/>
        </p:spPr>
        <p:txBody>
          <a:bodyPr wrap="square" lIns="0" tIns="0" rIns="0" bIns="0" rtlCol="0" anchor="t"/>
          <a:lstStyle/>
          <a:p>
            <a:pPr marL="0" indent="0" algn="l">
              <a:lnSpc>
                <a:spcPts val="2200"/>
              </a:lnSpc>
              <a:buNone/>
            </a:pPr>
            <a:r>
              <a:rPr lang="en-US" sz="1350" dirty="0">
                <a:solidFill>
                  <a:srgbClr val="3B3535"/>
                </a:solidFill>
                <a:latin typeface="Sora Light" pitchFamily="34" charset="0"/>
                <a:ea typeface="Sora Light" pitchFamily="34" charset="-122"/>
                <a:cs typeface="Sora Light" pitchFamily="34" charset="-120"/>
              </a:rPr>
              <a:t>Menyediakan data akurat dan real-time untuk pengambilan keputusan manajemen.</a:t>
            </a:r>
            <a:endParaRPr lang="en-US" sz="1350" dirty="0"/>
          </a:p>
        </p:txBody>
      </p:sp>
      <p:sp>
        <p:nvSpPr>
          <p:cNvPr id="14" name="Rectangle: Rounded Corners 13">
            <a:extLst>
              <a:ext uri="{FF2B5EF4-FFF2-40B4-BE49-F238E27FC236}">
                <a16:creationId xmlns:a16="http://schemas.microsoft.com/office/drawing/2014/main" id="{B1EAF64A-DC53-480C-9E05-F070DE680DFA}"/>
              </a:ext>
            </a:extLst>
          </p:cNvPr>
          <p:cNvSpPr/>
          <p:nvPr/>
        </p:nvSpPr>
        <p:spPr>
          <a:xfrm>
            <a:off x="12902084" y="7787473"/>
            <a:ext cx="1597687" cy="321547"/>
          </a:xfrm>
          <a:prstGeom prst="round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d-ID"/>
          </a:p>
        </p:txBody>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34457" y="574119"/>
            <a:ext cx="4872752" cy="609124"/>
          </a:xfrm>
          <a:prstGeom prst="rect">
            <a:avLst/>
          </a:prstGeom>
          <a:noFill/>
          <a:ln/>
        </p:spPr>
        <p:txBody>
          <a:bodyPr wrap="none" lIns="0" tIns="0" rIns="0" bIns="0" rtlCol="0" anchor="t"/>
          <a:lstStyle/>
          <a:p>
            <a:pPr marL="0" indent="0">
              <a:lnSpc>
                <a:spcPts val="4750"/>
              </a:lnSpc>
              <a:buNone/>
            </a:pPr>
            <a:r>
              <a:rPr lang="en-US" sz="3800" dirty="0">
                <a:solidFill>
                  <a:srgbClr val="1F1E1E"/>
                </a:solidFill>
                <a:latin typeface="Alexandria Semi Bold" pitchFamily="34" charset="0"/>
                <a:ea typeface="Alexandria Semi Bold" pitchFamily="34" charset="-122"/>
                <a:cs typeface="Alexandria Semi Bold" pitchFamily="34" charset="-120"/>
              </a:rPr>
              <a:t>Lingkup Sistem</a:t>
            </a:r>
            <a:endParaRPr lang="en-US" sz="3800" dirty="0"/>
          </a:p>
        </p:txBody>
      </p:sp>
      <p:sp>
        <p:nvSpPr>
          <p:cNvPr id="4" name="Text 1"/>
          <p:cNvSpPr/>
          <p:nvPr/>
        </p:nvSpPr>
        <p:spPr>
          <a:xfrm>
            <a:off x="6134457" y="1460897"/>
            <a:ext cx="7847886" cy="2073593"/>
          </a:xfrm>
          <a:prstGeom prst="rect">
            <a:avLst/>
          </a:prstGeom>
          <a:noFill/>
          <a:ln/>
        </p:spPr>
        <p:txBody>
          <a:bodyPr wrap="square" lIns="0" tIns="0" rIns="0" bIns="0" rtlCol="0" anchor="t"/>
          <a:lstStyle/>
          <a:p>
            <a:pPr marL="0" indent="0">
              <a:lnSpc>
                <a:spcPts val="2300"/>
              </a:lnSpc>
              <a:buNone/>
            </a:pPr>
            <a:r>
              <a:rPr lang="en-US" sz="1450" dirty="0">
                <a:solidFill>
                  <a:srgbClr val="3B3535"/>
                </a:solidFill>
                <a:latin typeface="Sora Light" pitchFamily="34" charset="0"/>
                <a:ea typeface="Sora Light" pitchFamily="34" charset="-122"/>
                <a:cs typeface="Sora Light" pitchFamily="34" charset="-120"/>
              </a:rPr>
              <a:t>Sistem informasi manajemen inventaris yang akan diimplementasikan di PT Cahaya Nusantara akan mencakup beberapa aspek penting dalam pengelolaan inventaris. Lingkup sistem ini meliputi pencatatan inventaris yang mencakup penerimaan, pengeluaran, dan stok barang. Sistem juga akan menyediakan fitur pencarian dan pelaporan data inventaris yang dapat menghasilkan laporan otomatis. Selain itu, jika diperlukan, sistem ini akan diintegrasikan dengan sistem keuangan dan produksi perusahaan untuk memastikan aliran data yang seamless antar departemen.</a:t>
            </a:r>
            <a:endParaRPr lang="en-US" sz="1450" dirty="0"/>
          </a:p>
        </p:txBody>
      </p:sp>
      <p:sp>
        <p:nvSpPr>
          <p:cNvPr id="5" name="Shape 2"/>
          <p:cNvSpPr/>
          <p:nvPr/>
        </p:nvSpPr>
        <p:spPr>
          <a:xfrm>
            <a:off x="6400681" y="3742730"/>
            <a:ext cx="22860" cy="3912632"/>
          </a:xfrm>
          <a:prstGeom prst="roundRect">
            <a:avLst>
              <a:gd name="adj" fmla="val 340200"/>
            </a:avLst>
          </a:prstGeom>
          <a:solidFill>
            <a:srgbClr val="BBC2DC"/>
          </a:solidFill>
          <a:ln/>
        </p:spPr>
      </p:sp>
      <p:sp>
        <p:nvSpPr>
          <p:cNvPr id="6" name="Shape 3"/>
          <p:cNvSpPr/>
          <p:nvPr/>
        </p:nvSpPr>
        <p:spPr>
          <a:xfrm>
            <a:off x="6597551" y="4147780"/>
            <a:ext cx="648057" cy="22860"/>
          </a:xfrm>
          <a:prstGeom prst="roundRect">
            <a:avLst>
              <a:gd name="adj" fmla="val 340200"/>
            </a:avLst>
          </a:prstGeom>
          <a:solidFill>
            <a:srgbClr val="BBC2DC"/>
          </a:solidFill>
          <a:ln/>
        </p:spPr>
      </p:sp>
      <p:sp>
        <p:nvSpPr>
          <p:cNvPr id="7" name="Shape 4"/>
          <p:cNvSpPr/>
          <p:nvPr/>
        </p:nvSpPr>
        <p:spPr>
          <a:xfrm>
            <a:off x="6203811" y="3950970"/>
            <a:ext cx="416600" cy="416600"/>
          </a:xfrm>
          <a:prstGeom prst="roundRect">
            <a:avLst>
              <a:gd name="adj" fmla="val 18668"/>
            </a:avLst>
          </a:prstGeom>
          <a:solidFill>
            <a:srgbClr val="D5DCF6"/>
          </a:solidFill>
          <a:ln w="7620">
            <a:solidFill>
              <a:srgbClr val="BBC2DC"/>
            </a:solidFill>
            <a:prstDash val="solid"/>
          </a:ln>
        </p:spPr>
      </p:sp>
      <p:sp>
        <p:nvSpPr>
          <p:cNvPr id="8" name="Text 5"/>
          <p:cNvSpPr/>
          <p:nvPr/>
        </p:nvSpPr>
        <p:spPr>
          <a:xfrm>
            <a:off x="6354663" y="4013002"/>
            <a:ext cx="114895" cy="292418"/>
          </a:xfrm>
          <a:prstGeom prst="rect">
            <a:avLst/>
          </a:prstGeom>
          <a:noFill/>
          <a:ln/>
        </p:spPr>
        <p:txBody>
          <a:bodyPr wrap="none" lIns="0" tIns="0" rIns="0" bIns="0" rtlCol="0" anchor="t"/>
          <a:lstStyle/>
          <a:p>
            <a:pPr marL="0" indent="0" algn="ctr">
              <a:lnSpc>
                <a:spcPts val="2300"/>
              </a:lnSpc>
              <a:buNone/>
            </a:pPr>
            <a:r>
              <a:rPr lang="en-US" sz="2300" dirty="0">
                <a:solidFill>
                  <a:srgbClr val="3B3535"/>
                </a:solidFill>
                <a:latin typeface="Alexandria Semi Bold" pitchFamily="34" charset="0"/>
                <a:ea typeface="Alexandria Semi Bold" pitchFamily="34" charset="-122"/>
                <a:cs typeface="Alexandria Semi Bold" pitchFamily="34" charset="-120"/>
              </a:rPr>
              <a:t>1</a:t>
            </a:r>
            <a:endParaRPr lang="en-US" sz="2300" dirty="0"/>
          </a:p>
        </p:txBody>
      </p:sp>
      <p:sp>
        <p:nvSpPr>
          <p:cNvPr id="9" name="Text 6"/>
          <p:cNvSpPr/>
          <p:nvPr/>
        </p:nvSpPr>
        <p:spPr>
          <a:xfrm>
            <a:off x="7430452" y="3927872"/>
            <a:ext cx="2701885" cy="304443"/>
          </a:xfrm>
          <a:prstGeom prst="rect">
            <a:avLst/>
          </a:prstGeom>
          <a:noFill/>
          <a:ln/>
        </p:spPr>
        <p:txBody>
          <a:bodyPr wrap="none" lIns="0" tIns="0" rIns="0" bIns="0" rtlCol="0" anchor="t"/>
          <a:lstStyle/>
          <a:p>
            <a:pPr marL="0" indent="0" algn="l">
              <a:lnSpc>
                <a:spcPts val="2350"/>
              </a:lnSpc>
              <a:buNone/>
            </a:pPr>
            <a:r>
              <a:rPr lang="en-US" sz="1900" dirty="0">
                <a:solidFill>
                  <a:srgbClr val="3B3535"/>
                </a:solidFill>
                <a:latin typeface="Alexandria Semi Bold" pitchFamily="34" charset="0"/>
                <a:ea typeface="Alexandria Semi Bold" pitchFamily="34" charset="-122"/>
                <a:cs typeface="Alexandria Semi Bold" pitchFamily="34" charset="-120"/>
              </a:rPr>
              <a:t>Pencatatan Inventaris</a:t>
            </a:r>
            <a:endParaRPr lang="en-US" sz="1900" dirty="0"/>
          </a:p>
        </p:txBody>
      </p:sp>
      <p:sp>
        <p:nvSpPr>
          <p:cNvPr id="10" name="Text 7"/>
          <p:cNvSpPr/>
          <p:nvPr/>
        </p:nvSpPr>
        <p:spPr>
          <a:xfrm>
            <a:off x="7430452" y="4343400"/>
            <a:ext cx="6551890" cy="296228"/>
          </a:xfrm>
          <a:prstGeom prst="rect">
            <a:avLst/>
          </a:prstGeom>
          <a:noFill/>
          <a:ln/>
        </p:spPr>
        <p:txBody>
          <a:bodyPr wrap="none" lIns="0" tIns="0" rIns="0" bIns="0" rtlCol="0" anchor="t"/>
          <a:lstStyle/>
          <a:p>
            <a:pPr marL="0" indent="0" algn="l">
              <a:lnSpc>
                <a:spcPts val="2300"/>
              </a:lnSpc>
              <a:buNone/>
            </a:pPr>
            <a:r>
              <a:rPr lang="en-US" sz="1450" dirty="0">
                <a:solidFill>
                  <a:srgbClr val="3B3535"/>
                </a:solidFill>
                <a:latin typeface="Sora Light" pitchFamily="34" charset="0"/>
                <a:ea typeface="Sora Light" pitchFamily="34" charset="-122"/>
                <a:cs typeface="Sora Light" pitchFamily="34" charset="-120"/>
              </a:rPr>
              <a:t>Mencakup penerimaan, pengeluaran, dan stok barang.</a:t>
            </a:r>
            <a:endParaRPr lang="en-US" sz="1450" dirty="0"/>
          </a:p>
        </p:txBody>
      </p:sp>
      <p:sp>
        <p:nvSpPr>
          <p:cNvPr id="11" name="Shape 8"/>
          <p:cNvSpPr/>
          <p:nvPr/>
        </p:nvSpPr>
        <p:spPr>
          <a:xfrm>
            <a:off x="6597551" y="5414963"/>
            <a:ext cx="648057" cy="22860"/>
          </a:xfrm>
          <a:prstGeom prst="roundRect">
            <a:avLst>
              <a:gd name="adj" fmla="val 340200"/>
            </a:avLst>
          </a:prstGeom>
          <a:solidFill>
            <a:srgbClr val="BBC2DC"/>
          </a:solidFill>
          <a:ln/>
        </p:spPr>
      </p:sp>
      <p:sp>
        <p:nvSpPr>
          <p:cNvPr id="12" name="Shape 9"/>
          <p:cNvSpPr/>
          <p:nvPr/>
        </p:nvSpPr>
        <p:spPr>
          <a:xfrm>
            <a:off x="6203811" y="5218152"/>
            <a:ext cx="416600" cy="416600"/>
          </a:xfrm>
          <a:prstGeom prst="roundRect">
            <a:avLst>
              <a:gd name="adj" fmla="val 18668"/>
            </a:avLst>
          </a:prstGeom>
          <a:solidFill>
            <a:srgbClr val="D5DCF6"/>
          </a:solidFill>
          <a:ln w="7620">
            <a:solidFill>
              <a:srgbClr val="BBC2DC"/>
            </a:solidFill>
            <a:prstDash val="solid"/>
          </a:ln>
        </p:spPr>
      </p:sp>
      <p:sp>
        <p:nvSpPr>
          <p:cNvPr id="13" name="Text 10"/>
          <p:cNvSpPr/>
          <p:nvPr/>
        </p:nvSpPr>
        <p:spPr>
          <a:xfrm>
            <a:off x="6324779" y="5280184"/>
            <a:ext cx="174546" cy="292418"/>
          </a:xfrm>
          <a:prstGeom prst="rect">
            <a:avLst/>
          </a:prstGeom>
          <a:noFill/>
          <a:ln/>
        </p:spPr>
        <p:txBody>
          <a:bodyPr wrap="none" lIns="0" tIns="0" rIns="0" bIns="0" rtlCol="0" anchor="t"/>
          <a:lstStyle/>
          <a:p>
            <a:pPr marL="0" indent="0" algn="ctr">
              <a:lnSpc>
                <a:spcPts val="2300"/>
              </a:lnSpc>
              <a:buNone/>
            </a:pPr>
            <a:r>
              <a:rPr lang="en-US" sz="2300" dirty="0">
                <a:solidFill>
                  <a:srgbClr val="3B3535"/>
                </a:solidFill>
                <a:latin typeface="Alexandria Semi Bold" pitchFamily="34" charset="0"/>
                <a:ea typeface="Alexandria Semi Bold" pitchFamily="34" charset="-122"/>
                <a:cs typeface="Alexandria Semi Bold" pitchFamily="34" charset="-120"/>
              </a:rPr>
              <a:t>2</a:t>
            </a:r>
            <a:endParaRPr lang="en-US" sz="2300" dirty="0"/>
          </a:p>
        </p:txBody>
      </p:sp>
      <p:sp>
        <p:nvSpPr>
          <p:cNvPr id="14" name="Text 11"/>
          <p:cNvSpPr/>
          <p:nvPr/>
        </p:nvSpPr>
        <p:spPr>
          <a:xfrm>
            <a:off x="7430452" y="5195054"/>
            <a:ext cx="3101340" cy="304443"/>
          </a:xfrm>
          <a:prstGeom prst="rect">
            <a:avLst/>
          </a:prstGeom>
          <a:noFill/>
          <a:ln/>
        </p:spPr>
        <p:txBody>
          <a:bodyPr wrap="none" lIns="0" tIns="0" rIns="0" bIns="0" rtlCol="0" anchor="t"/>
          <a:lstStyle/>
          <a:p>
            <a:pPr marL="0" indent="0" algn="l">
              <a:lnSpc>
                <a:spcPts val="2350"/>
              </a:lnSpc>
              <a:buNone/>
            </a:pPr>
            <a:r>
              <a:rPr lang="en-US" sz="1900" dirty="0">
                <a:solidFill>
                  <a:srgbClr val="3B3535"/>
                </a:solidFill>
                <a:latin typeface="Alexandria Semi Bold" pitchFamily="34" charset="0"/>
                <a:ea typeface="Alexandria Semi Bold" pitchFamily="34" charset="-122"/>
                <a:cs typeface="Alexandria Semi Bold" pitchFamily="34" charset="-120"/>
              </a:rPr>
              <a:t>Pencarian dan Pelaporan</a:t>
            </a:r>
            <a:endParaRPr lang="en-US" sz="1900" dirty="0"/>
          </a:p>
        </p:txBody>
      </p:sp>
      <p:sp>
        <p:nvSpPr>
          <p:cNvPr id="15" name="Text 12"/>
          <p:cNvSpPr/>
          <p:nvPr/>
        </p:nvSpPr>
        <p:spPr>
          <a:xfrm>
            <a:off x="7430452" y="5610582"/>
            <a:ext cx="6551890" cy="296228"/>
          </a:xfrm>
          <a:prstGeom prst="rect">
            <a:avLst/>
          </a:prstGeom>
          <a:noFill/>
          <a:ln/>
        </p:spPr>
        <p:txBody>
          <a:bodyPr wrap="none" lIns="0" tIns="0" rIns="0" bIns="0" rtlCol="0" anchor="t"/>
          <a:lstStyle/>
          <a:p>
            <a:pPr marL="0" indent="0" algn="l">
              <a:lnSpc>
                <a:spcPts val="2300"/>
              </a:lnSpc>
              <a:buNone/>
            </a:pPr>
            <a:r>
              <a:rPr lang="en-US" sz="1450" dirty="0">
                <a:solidFill>
                  <a:srgbClr val="3B3535"/>
                </a:solidFill>
                <a:latin typeface="Sora Light" pitchFamily="34" charset="0"/>
                <a:ea typeface="Sora Light" pitchFamily="34" charset="-122"/>
                <a:cs typeface="Sora Light" pitchFamily="34" charset="-120"/>
              </a:rPr>
              <a:t>Menyediakan fitur pencarian data dan laporan otomatis.</a:t>
            </a:r>
            <a:endParaRPr lang="en-US" sz="1450" dirty="0"/>
          </a:p>
        </p:txBody>
      </p:sp>
      <p:sp>
        <p:nvSpPr>
          <p:cNvPr id="16" name="Shape 13"/>
          <p:cNvSpPr/>
          <p:nvPr/>
        </p:nvSpPr>
        <p:spPr>
          <a:xfrm>
            <a:off x="6597551" y="6682145"/>
            <a:ext cx="648057" cy="22860"/>
          </a:xfrm>
          <a:prstGeom prst="roundRect">
            <a:avLst>
              <a:gd name="adj" fmla="val 340200"/>
            </a:avLst>
          </a:prstGeom>
          <a:solidFill>
            <a:srgbClr val="BBC2DC"/>
          </a:solidFill>
          <a:ln/>
        </p:spPr>
      </p:sp>
      <p:sp>
        <p:nvSpPr>
          <p:cNvPr id="17" name="Shape 14"/>
          <p:cNvSpPr/>
          <p:nvPr/>
        </p:nvSpPr>
        <p:spPr>
          <a:xfrm>
            <a:off x="6203811" y="6485334"/>
            <a:ext cx="416600" cy="416600"/>
          </a:xfrm>
          <a:prstGeom prst="roundRect">
            <a:avLst>
              <a:gd name="adj" fmla="val 18668"/>
            </a:avLst>
          </a:prstGeom>
          <a:solidFill>
            <a:srgbClr val="D5DCF6"/>
          </a:solidFill>
          <a:ln w="7620">
            <a:solidFill>
              <a:srgbClr val="BBC2DC"/>
            </a:solidFill>
            <a:prstDash val="solid"/>
          </a:ln>
        </p:spPr>
      </p:sp>
      <p:sp>
        <p:nvSpPr>
          <p:cNvPr id="18" name="Text 15"/>
          <p:cNvSpPr/>
          <p:nvPr/>
        </p:nvSpPr>
        <p:spPr>
          <a:xfrm>
            <a:off x="6324660" y="6547366"/>
            <a:ext cx="174903" cy="292418"/>
          </a:xfrm>
          <a:prstGeom prst="rect">
            <a:avLst/>
          </a:prstGeom>
          <a:noFill/>
          <a:ln/>
        </p:spPr>
        <p:txBody>
          <a:bodyPr wrap="none" lIns="0" tIns="0" rIns="0" bIns="0" rtlCol="0" anchor="t"/>
          <a:lstStyle/>
          <a:p>
            <a:pPr marL="0" indent="0" algn="ctr">
              <a:lnSpc>
                <a:spcPts val="2300"/>
              </a:lnSpc>
              <a:buNone/>
            </a:pPr>
            <a:r>
              <a:rPr lang="en-US" sz="2300" dirty="0">
                <a:solidFill>
                  <a:srgbClr val="3B3535"/>
                </a:solidFill>
                <a:latin typeface="Alexandria Semi Bold" pitchFamily="34" charset="0"/>
                <a:ea typeface="Alexandria Semi Bold" pitchFamily="34" charset="-122"/>
                <a:cs typeface="Alexandria Semi Bold" pitchFamily="34" charset="-120"/>
              </a:rPr>
              <a:t>3</a:t>
            </a:r>
            <a:endParaRPr lang="en-US" sz="2300" dirty="0"/>
          </a:p>
        </p:txBody>
      </p:sp>
      <p:sp>
        <p:nvSpPr>
          <p:cNvPr id="19" name="Text 16"/>
          <p:cNvSpPr/>
          <p:nvPr/>
        </p:nvSpPr>
        <p:spPr>
          <a:xfrm>
            <a:off x="7430452" y="6462236"/>
            <a:ext cx="2436376" cy="304443"/>
          </a:xfrm>
          <a:prstGeom prst="rect">
            <a:avLst/>
          </a:prstGeom>
          <a:noFill/>
          <a:ln/>
        </p:spPr>
        <p:txBody>
          <a:bodyPr wrap="none" lIns="0" tIns="0" rIns="0" bIns="0" rtlCol="0" anchor="t"/>
          <a:lstStyle/>
          <a:p>
            <a:pPr marL="0" indent="0" algn="l">
              <a:lnSpc>
                <a:spcPts val="2350"/>
              </a:lnSpc>
              <a:buNone/>
            </a:pPr>
            <a:r>
              <a:rPr lang="en-US" sz="1900" dirty="0">
                <a:solidFill>
                  <a:srgbClr val="3B3535"/>
                </a:solidFill>
                <a:latin typeface="Alexandria Semi Bold" pitchFamily="34" charset="0"/>
                <a:ea typeface="Alexandria Semi Bold" pitchFamily="34" charset="-122"/>
                <a:cs typeface="Alexandria Semi Bold" pitchFamily="34" charset="-120"/>
              </a:rPr>
              <a:t>Integrasi Data</a:t>
            </a:r>
            <a:endParaRPr lang="en-US" sz="1900" dirty="0"/>
          </a:p>
        </p:txBody>
      </p:sp>
      <p:sp>
        <p:nvSpPr>
          <p:cNvPr id="20" name="Text 17"/>
          <p:cNvSpPr/>
          <p:nvPr/>
        </p:nvSpPr>
        <p:spPr>
          <a:xfrm>
            <a:off x="7430452" y="6877764"/>
            <a:ext cx="6551890" cy="592455"/>
          </a:xfrm>
          <a:prstGeom prst="rect">
            <a:avLst/>
          </a:prstGeom>
          <a:noFill/>
          <a:ln/>
        </p:spPr>
        <p:txBody>
          <a:bodyPr wrap="square" lIns="0" tIns="0" rIns="0" bIns="0" rtlCol="0" anchor="t"/>
          <a:lstStyle/>
          <a:p>
            <a:pPr marL="0" indent="0" algn="l">
              <a:lnSpc>
                <a:spcPts val="2300"/>
              </a:lnSpc>
              <a:buNone/>
            </a:pPr>
            <a:r>
              <a:rPr lang="en-US" sz="1450" dirty="0">
                <a:solidFill>
                  <a:srgbClr val="3B3535"/>
                </a:solidFill>
                <a:latin typeface="Sora Light" pitchFamily="34" charset="0"/>
                <a:ea typeface="Sora Light" pitchFamily="34" charset="-122"/>
                <a:cs typeface="Sora Light" pitchFamily="34" charset="-120"/>
              </a:rPr>
              <a:t>Jika diperlukan, integrasi dengan sistem keuangan dan produksi perusahaan.</a:t>
            </a:r>
            <a:endParaRPr lang="en-US" sz="1450" dirty="0"/>
          </a:p>
        </p:txBody>
      </p:sp>
      <p:sp>
        <p:nvSpPr>
          <p:cNvPr id="22" name="Rectangle: Rounded Corners 21">
            <a:extLst>
              <a:ext uri="{FF2B5EF4-FFF2-40B4-BE49-F238E27FC236}">
                <a16:creationId xmlns:a16="http://schemas.microsoft.com/office/drawing/2014/main" id="{9788BB69-C119-4DCB-8A40-8502347F44B7}"/>
              </a:ext>
            </a:extLst>
          </p:cNvPr>
          <p:cNvSpPr/>
          <p:nvPr/>
        </p:nvSpPr>
        <p:spPr>
          <a:xfrm>
            <a:off x="12902084" y="7787473"/>
            <a:ext cx="1597687" cy="321547"/>
          </a:xfrm>
          <a:prstGeom prst="round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d-ID"/>
          </a:p>
        </p:txBody>
      </p:sp>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20422"/>
          </a:xfrm>
          <a:prstGeom prst="rect">
            <a:avLst/>
          </a:prstGeom>
        </p:spPr>
      </p:pic>
      <p:sp>
        <p:nvSpPr>
          <p:cNvPr id="3" name="Text 0"/>
          <p:cNvSpPr/>
          <p:nvPr/>
        </p:nvSpPr>
        <p:spPr>
          <a:xfrm>
            <a:off x="677704" y="3108008"/>
            <a:ext cx="5095637" cy="636984"/>
          </a:xfrm>
          <a:prstGeom prst="rect">
            <a:avLst/>
          </a:prstGeom>
          <a:noFill/>
          <a:ln/>
        </p:spPr>
        <p:txBody>
          <a:bodyPr wrap="none" lIns="0" tIns="0" rIns="0" bIns="0" rtlCol="0" anchor="t"/>
          <a:lstStyle/>
          <a:p>
            <a:pPr marL="0" indent="0">
              <a:lnSpc>
                <a:spcPts val="5000"/>
              </a:lnSpc>
              <a:buNone/>
            </a:pPr>
            <a:r>
              <a:rPr lang="en-US" sz="4000" dirty="0">
                <a:solidFill>
                  <a:srgbClr val="1F1E1E"/>
                </a:solidFill>
                <a:latin typeface="Alexandria Semi Bold" pitchFamily="34" charset="0"/>
                <a:ea typeface="Alexandria Semi Bold" pitchFamily="34" charset="-122"/>
                <a:cs typeface="Alexandria Semi Bold" pitchFamily="34" charset="-120"/>
              </a:rPr>
              <a:t>Fitur Sistem</a:t>
            </a:r>
            <a:endParaRPr lang="en-US" sz="4000" dirty="0"/>
          </a:p>
        </p:txBody>
      </p:sp>
      <p:sp>
        <p:nvSpPr>
          <p:cNvPr id="4" name="Text 1"/>
          <p:cNvSpPr/>
          <p:nvPr/>
        </p:nvSpPr>
        <p:spPr>
          <a:xfrm>
            <a:off x="677704" y="4035385"/>
            <a:ext cx="13274993" cy="1238726"/>
          </a:xfrm>
          <a:prstGeom prst="rect">
            <a:avLst/>
          </a:prstGeom>
          <a:noFill/>
          <a:ln/>
        </p:spPr>
        <p:txBody>
          <a:bodyPr wrap="squar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Sistem informasi manajemen inventaris PT Cahaya Nusantara akan dilengkapi dengan berbagai fitur utama untuk memenuhi kebutuhan pengelolaan inventaris yang komprehensif. Fitur-fitur ini dirancang untuk mengotomatisasi dan mengoptimalkan proses-proses kunci dalam manajemen inventaris, mulai dari pencatatan penerimaan dan pengeluaran barang hingga pelaporan dan integrasi dengan sistem eksternal.</a:t>
            </a:r>
            <a:endParaRPr lang="en-US" sz="1500" dirty="0"/>
          </a:p>
        </p:txBody>
      </p:sp>
      <p:pic>
        <p:nvPicPr>
          <p:cNvPr id="5" name="Image 1" descr="preencoded.png"/>
          <p:cNvPicPr>
            <a:picLocks noChangeAspect="1"/>
          </p:cNvPicPr>
          <p:nvPr/>
        </p:nvPicPr>
        <p:blipFill>
          <a:blip r:embed="rId4"/>
          <a:stretch>
            <a:fillRect/>
          </a:stretch>
        </p:blipFill>
        <p:spPr>
          <a:xfrm>
            <a:off x="677704" y="5491877"/>
            <a:ext cx="483989" cy="483989"/>
          </a:xfrm>
          <a:prstGeom prst="rect">
            <a:avLst/>
          </a:prstGeom>
        </p:spPr>
      </p:pic>
      <p:sp>
        <p:nvSpPr>
          <p:cNvPr id="6" name="Text 2"/>
          <p:cNvSpPr/>
          <p:nvPr/>
        </p:nvSpPr>
        <p:spPr>
          <a:xfrm>
            <a:off x="677704" y="6169462"/>
            <a:ext cx="3100864" cy="636984"/>
          </a:xfrm>
          <a:prstGeom prst="rect">
            <a:avLst/>
          </a:prstGeom>
          <a:noFill/>
          <a:ln/>
        </p:spPr>
        <p:txBody>
          <a:bodyPr wrap="square" lIns="0" tIns="0" rIns="0" bIns="0" rtlCol="0" anchor="t"/>
          <a:lstStyle/>
          <a:p>
            <a:pPr marL="0" indent="0" algn="l">
              <a:lnSpc>
                <a:spcPts val="2500"/>
              </a:lnSpc>
              <a:buNone/>
            </a:pPr>
            <a:r>
              <a:rPr lang="en-US" sz="2000" dirty="0">
                <a:solidFill>
                  <a:srgbClr val="3B3535"/>
                </a:solidFill>
                <a:latin typeface="Alexandria Semi Bold" pitchFamily="34" charset="0"/>
                <a:ea typeface="Alexandria Semi Bold" pitchFamily="34" charset="-122"/>
                <a:cs typeface="Alexandria Semi Bold" pitchFamily="34" charset="-120"/>
              </a:rPr>
              <a:t>Pencatatan Penerimaan Barang</a:t>
            </a:r>
            <a:endParaRPr lang="en-US" sz="2000" dirty="0"/>
          </a:p>
        </p:txBody>
      </p:sp>
      <p:sp>
        <p:nvSpPr>
          <p:cNvPr id="7" name="Text 3"/>
          <p:cNvSpPr/>
          <p:nvPr/>
        </p:nvSpPr>
        <p:spPr>
          <a:xfrm>
            <a:off x="677704" y="6922532"/>
            <a:ext cx="3100864" cy="619363"/>
          </a:xfrm>
          <a:prstGeom prst="rect">
            <a:avLst/>
          </a:prstGeom>
          <a:noFill/>
          <a:ln/>
        </p:spPr>
        <p:txBody>
          <a:bodyPr wrap="square" lIns="0" tIns="0" rIns="0" bIns="0" rtlCol="0" anchor="t"/>
          <a:lstStyle/>
          <a:p>
            <a:pPr marL="0" indent="0" algn="l">
              <a:lnSpc>
                <a:spcPts val="2400"/>
              </a:lnSpc>
              <a:buNone/>
            </a:pPr>
            <a:r>
              <a:rPr lang="en-US" sz="1500" dirty="0">
                <a:solidFill>
                  <a:srgbClr val="3B3535"/>
                </a:solidFill>
                <a:latin typeface="Sora Light" pitchFamily="34" charset="0"/>
                <a:ea typeface="Sora Light" pitchFamily="34" charset="-122"/>
                <a:cs typeface="Sora Light" pitchFamily="34" charset="-120"/>
              </a:rPr>
              <a:t>Modul untuk mencatat semua barang yang masuk ke gudang.</a:t>
            </a:r>
            <a:endParaRPr lang="en-US" sz="1500" dirty="0"/>
          </a:p>
        </p:txBody>
      </p:sp>
      <p:pic>
        <p:nvPicPr>
          <p:cNvPr id="8" name="Image 2" descr="preencoded.png"/>
          <p:cNvPicPr>
            <a:picLocks noChangeAspect="1"/>
          </p:cNvPicPr>
          <p:nvPr/>
        </p:nvPicPr>
        <p:blipFill>
          <a:blip r:embed="rId5"/>
          <a:stretch>
            <a:fillRect/>
          </a:stretch>
        </p:blipFill>
        <p:spPr>
          <a:xfrm>
            <a:off x="4068961" y="5491877"/>
            <a:ext cx="483989" cy="483989"/>
          </a:xfrm>
          <a:prstGeom prst="rect">
            <a:avLst/>
          </a:prstGeom>
        </p:spPr>
      </p:pic>
      <p:sp>
        <p:nvSpPr>
          <p:cNvPr id="9" name="Text 4"/>
          <p:cNvSpPr/>
          <p:nvPr/>
        </p:nvSpPr>
        <p:spPr>
          <a:xfrm>
            <a:off x="4068961" y="6169462"/>
            <a:ext cx="3100983" cy="636984"/>
          </a:xfrm>
          <a:prstGeom prst="rect">
            <a:avLst/>
          </a:prstGeom>
          <a:noFill/>
          <a:ln/>
        </p:spPr>
        <p:txBody>
          <a:bodyPr wrap="square" lIns="0" tIns="0" rIns="0" bIns="0" rtlCol="0" anchor="t"/>
          <a:lstStyle/>
          <a:p>
            <a:pPr marL="0" indent="0" algn="l">
              <a:lnSpc>
                <a:spcPts val="2500"/>
              </a:lnSpc>
              <a:buNone/>
            </a:pPr>
            <a:r>
              <a:rPr lang="en-US" sz="2000" dirty="0">
                <a:solidFill>
                  <a:srgbClr val="3B3535"/>
                </a:solidFill>
                <a:latin typeface="Alexandria Semi Bold" pitchFamily="34" charset="0"/>
                <a:ea typeface="Alexandria Semi Bold" pitchFamily="34" charset="-122"/>
                <a:cs typeface="Alexandria Semi Bold" pitchFamily="34" charset="-120"/>
              </a:rPr>
              <a:t>Pencatatan Pengeluaran Barang</a:t>
            </a:r>
            <a:endParaRPr lang="en-US" sz="2000" dirty="0"/>
          </a:p>
        </p:txBody>
      </p:sp>
      <p:sp>
        <p:nvSpPr>
          <p:cNvPr id="10" name="Text 5"/>
          <p:cNvSpPr/>
          <p:nvPr/>
        </p:nvSpPr>
        <p:spPr>
          <a:xfrm>
            <a:off x="4068961" y="6922532"/>
            <a:ext cx="3100983" cy="619363"/>
          </a:xfrm>
          <a:prstGeom prst="rect">
            <a:avLst/>
          </a:prstGeom>
          <a:noFill/>
          <a:ln/>
        </p:spPr>
        <p:txBody>
          <a:bodyPr wrap="square" lIns="0" tIns="0" rIns="0" bIns="0" rtlCol="0" anchor="t"/>
          <a:lstStyle/>
          <a:p>
            <a:pPr marL="0" indent="0" algn="l">
              <a:lnSpc>
                <a:spcPts val="2400"/>
              </a:lnSpc>
              <a:buNone/>
            </a:pPr>
            <a:r>
              <a:rPr lang="en-US" sz="1500" dirty="0">
                <a:solidFill>
                  <a:srgbClr val="3B3535"/>
                </a:solidFill>
                <a:latin typeface="Sora Light" pitchFamily="34" charset="0"/>
                <a:ea typeface="Sora Light" pitchFamily="34" charset="-122"/>
                <a:cs typeface="Sora Light" pitchFamily="34" charset="-120"/>
              </a:rPr>
              <a:t>Modul untuk mencatat semua barang yang keluar dari gudang.</a:t>
            </a:r>
            <a:endParaRPr lang="en-US" sz="1500" dirty="0"/>
          </a:p>
        </p:txBody>
      </p:sp>
      <p:pic>
        <p:nvPicPr>
          <p:cNvPr id="11" name="Image 3" descr="preencoded.png"/>
          <p:cNvPicPr>
            <a:picLocks noChangeAspect="1"/>
          </p:cNvPicPr>
          <p:nvPr/>
        </p:nvPicPr>
        <p:blipFill>
          <a:blip r:embed="rId6"/>
          <a:stretch>
            <a:fillRect/>
          </a:stretch>
        </p:blipFill>
        <p:spPr>
          <a:xfrm>
            <a:off x="7460337" y="5491877"/>
            <a:ext cx="483989" cy="483989"/>
          </a:xfrm>
          <a:prstGeom prst="rect">
            <a:avLst/>
          </a:prstGeom>
        </p:spPr>
      </p:pic>
      <p:sp>
        <p:nvSpPr>
          <p:cNvPr id="12" name="Text 6"/>
          <p:cNvSpPr/>
          <p:nvPr/>
        </p:nvSpPr>
        <p:spPr>
          <a:xfrm>
            <a:off x="7460337" y="6169462"/>
            <a:ext cx="2959179" cy="318492"/>
          </a:xfrm>
          <a:prstGeom prst="rect">
            <a:avLst/>
          </a:prstGeom>
          <a:noFill/>
          <a:ln/>
        </p:spPr>
        <p:txBody>
          <a:bodyPr wrap="none" lIns="0" tIns="0" rIns="0" bIns="0" rtlCol="0" anchor="t"/>
          <a:lstStyle/>
          <a:p>
            <a:pPr marL="0" indent="0" algn="l">
              <a:lnSpc>
                <a:spcPts val="2500"/>
              </a:lnSpc>
              <a:buNone/>
            </a:pPr>
            <a:r>
              <a:rPr lang="en-US" sz="2000" dirty="0">
                <a:solidFill>
                  <a:srgbClr val="3B3535"/>
                </a:solidFill>
                <a:latin typeface="Alexandria Semi Bold" pitchFamily="34" charset="0"/>
                <a:ea typeface="Alexandria Semi Bold" pitchFamily="34" charset="-122"/>
                <a:cs typeface="Alexandria Semi Bold" pitchFamily="34" charset="-120"/>
              </a:rPr>
              <a:t>Pencarian Data Barang</a:t>
            </a:r>
            <a:endParaRPr lang="en-US" sz="2000" dirty="0"/>
          </a:p>
        </p:txBody>
      </p:sp>
      <p:sp>
        <p:nvSpPr>
          <p:cNvPr id="13" name="Text 7"/>
          <p:cNvSpPr/>
          <p:nvPr/>
        </p:nvSpPr>
        <p:spPr>
          <a:xfrm>
            <a:off x="7460337" y="6604040"/>
            <a:ext cx="3100983" cy="619363"/>
          </a:xfrm>
          <a:prstGeom prst="rect">
            <a:avLst/>
          </a:prstGeom>
          <a:noFill/>
          <a:ln/>
        </p:spPr>
        <p:txBody>
          <a:bodyPr wrap="square" lIns="0" tIns="0" rIns="0" bIns="0" rtlCol="0" anchor="t"/>
          <a:lstStyle/>
          <a:p>
            <a:pPr marL="0" indent="0" algn="l">
              <a:lnSpc>
                <a:spcPts val="2400"/>
              </a:lnSpc>
              <a:buNone/>
            </a:pPr>
            <a:r>
              <a:rPr lang="en-US" sz="1500" dirty="0">
                <a:solidFill>
                  <a:srgbClr val="3B3535"/>
                </a:solidFill>
                <a:latin typeface="Sora Light" pitchFamily="34" charset="0"/>
                <a:ea typeface="Sora Light" pitchFamily="34" charset="-122"/>
                <a:cs typeface="Sora Light" pitchFamily="34" charset="-120"/>
              </a:rPr>
              <a:t>Fitur untuk mencari dan melacak barang dengan cepat.</a:t>
            </a:r>
            <a:endParaRPr lang="en-US" sz="1500" dirty="0"/>
          </a:p>
        </p:txBody>
      </p:sp>
      <p:pic>
        <p:nvPicPr>
          <p:cNvPr id="14" name="Image 4" descr="preencoded.png"/>
          <p:cNvPicPr>
            <a:picLocks noChangeAspect="1"/>
          </p:cNvPicPr>
          <p:nvPr/>
        </p:nvPicPr>
        <p:blipFill>
          <a:blip r:embed="rId7"/>
          <a:stretch>
            <a:fillRect/>
          </a:stretch>
        </p:blipFill>
        <p:spPr>
          <a:xfrm>
            <a:off x="10851713" y="5491877"/>
            <a:ext cx="483989" cy="483989"/>
          </a:xfrm>
          <a:prstGeom prst="rect">
            <a:avLst/>
          </a:prstGeom>
        </p:spPr>
      </p:pic>
      <p:sp>
        <p:nvSpPr>
          <p:cNvPr id="15" name="Text 8"/>
          <p:cNvSpPr/>
          <p:nvPr/>
        </p:nvSpPr>
        <p:spPr>
          <a:xfrm>
            <a:off x="10851713" y="6169462"/>
            <a:ext cx="2662237" cy="318492"/>
          </a:xfrm>
          <a:prstGeom prst="rect">
            <a:avLst/>
          </a:prstGeom>
          <a:noFill/>
          <a:ln/>
        </p:spPr>
        <p:txBody>
          <a:bodyPr wrap="none" lIns="0" tIns="0" rIns="0" bIns="0" rtlCol="0" anchor="t"/>
          <a:lstStyle/>
          <a:p>
            <a:pPr marL="0" indent="0" algn="l">
              <a:lnSpc>
                <a:spcPts val="2500"/>
              </a:lnSpc>
              <a:buNone/>
            </a:pPr>
            <a:r>
              <a:rPr lang="en-US" sz="2000" dirty="0">
                <a:solidFill>
                  <a:srgbClr val="3B3535"/>
                </a:solidFill>
                <a:latin typeface="Alexandria Semi Bold" pitchFamily="34" charset="0"/>
                <a:ea typeface="Alexandria Semi Bold" pitchFamily="34" charset="-122"/>
                <a:cs typeface="Alexandria Semi Bold" pitchFamily="34" charset="-120"/>
              </a:rPr>
              <a:t>Pelaporan Inventaris</a:t>
            </a:r>
            <a:endParaRPr lang="en-US" sz="2000" dirty="0"/>
          </a:p>
        </p:txBody>
      </p:sp>
      <p:sp>
        <p:nvSpPr>
          <p:cNvPr id="16" name="Text 9"/>
          <p:cNvSpPr/>
          <p:nvPr/>
        </p:nvSpPr>
        <p:spPr>
          <a:xfrm>
            <a:off x="10851713" y="6604040"/>
            <a:ext cx="3100983" cy="929045"/>
          </a:xfrm>
          <a:prstGeom prst="rect">
            <a:avLst/>
          </a:prstGeom>
          <a:noFill/>
          <a:ln/>
        </p:spPr>
        <p:txBody>
          <a:bodyPr wrap="square" lIns="0" tIns="0" rIns="0" bIns="0" rtlCol="0" anchor="t"/>
          <a:lstStyle/>
          <a:p>
            <a:pPr marL="0" indent="0" algn="l">
              <a:lnSpc>
                <a:spcPts val="2400"/>
              </a:lnSpc>
              <a:buNone/>
            </a:pPr>
            <a:r>
              <a:rPr lang="en-US" sz="1500" dirty="0">
                <a:solidFill>
                  <a:srgbClr val="3B3535"/>
                </a:solidFill>
                <a:latin typeface="Sora Light" pitchFamily="34" charset="0"/>
                <a:ea typeface="Sora Light" pitchFamily="34" charset="-122"/>
                <a:cs typeface="Sora Light" pitchFamily="34" charset="-120"/>
              </a:rPr>
              <a:t>Modul untuk menghasilkan laporan inventaris yang komprehensif.</a:t>
            </a:r>
            <a:endParaRPr lang="en-US" sz="1500" dirty="0"/>
          </a:p>
        </p:txBody>
      </p:sp>
      <p:sp>
        <p:nvSpPr>
          <p:cNvPr id="17" name="Rectangle: Rounded Corners 16">
            <a:extLst>
              <a:ext uri="{FF2B5EF4-FFF2-40B4-BE49-F238E27FC236}">
                <a16:creationId xmlns:a16="http://schemas.microsoft.com/office/drawing/2014/main" id="{D86D940A-6AE8-4435-886A-BCF224A47FEB}"/>
              </a:ext>
            </a:extLst>
          </p:cNvPr>
          <p:cNvSpPr/>
          <p:nvPr/>
        </p:nvSpPr>
        <p:spPr>
          <a:xfrm>
            <a:off x="12902084" y="7787473"/>
            <a:ext cx="1597687" cy="321547"/>
          </a:xfrm>
          <a:prstGeom prst="round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d-ID"/>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4037" y="984409"/>
            <a:ext cx="6497003" cy="812125"/>
          </a:xfrm>
          <a:prstGeom prst="rect">
            <a:avLst/>
          </a:prstGeom>
          <a:noFill/>
          <a:ln/>
        </p:spPr>
        <p:txBody>
          <a:bodyPr wrap="none" lIns="0" tIns="0" rIns="0" bIns="0" rtlCol="0" anchor="t"/>
          <a:lstStyle/>
          <a:p>
            <a:pPr marL="0" indent="0">
              <a:lnSpc>
                <a:spcPts val="6350"/>
              </a:lnSpc>
              <a:buNone/>
            </a:pPr>
            <a:r>
              <a:rPr lang="en-US" sz="5100" dirty="0">
                <a:solidFill>
                  <a:srgbClr val="1F1E1E"/>
                </a:solidFill>
                <a:latin typeface="Alexandria Semi Bold" pitchFamily="34" charset="0"/>
                <a:ea typeface="Alexandria Semi Bold" pitchFamily="34" charset="-122"/>
                <a:cs typeface="Alexandria Semi Bold" pitchFamily="34" charset="-120"/>
              </a:rPr>
              <a:t>Pengguna Sistem</a:t>
            </a:r>
            <a:endParaRPr lang="en-US" sz="5100" dirty="0"/>
          </a:p>
        </p:txBody>
      </p:sp>
      <p:sp>
        <p:nvSpPr>
          <p:cNvPr id="3" name="Text 1"/>
          <p:cNvSpPr/>
          <p:nvPr/>
        </p:nvSpPr>
        <p:spPr>
          <a:xfrm>
            <a:off x="864037" y="2290286"/>
            <a:ext cx="12902327" cy="790099"/>
          </a:xfrm>
          <a:prstGeom prst="rect">
            <a:avLst/>
          </a:prstGeom>
          <a:noFill/>
          <a:ln/>
        </p:spPr>
        <p:txBody>
          <a:bodyPr wrap="square" lIns="0" tIns="0" rIns="0" bIns="0" rtlCol="0" anchor="t"/>
          <a:lstStyle/>
          <a:p>
            <a:pPr marL="0" indent="0">
              <a:lnSpc>
                <a:spcPts val="3100"/>
              </a:lnSpc>
              <a:buNone/>
            </a:pPr>
            <a:r>
              <a:rPr lang="en-US" sz="1900" dirty="0">
                <a:solidFill>
                  <a:srgbClr val="3B3535"/>
                </a:solidFill>
                <a:latin typeface="Sora Light" pitchFamily="34" charset="0"/>
                <a:ea typeface="Sora Light" pitchFamily="34" charset="-122"/>
                <a:cs typeface="Sora Light" pitchFamily="34" charset="-120"/>
              </a:rPr>
              <a:t>Sistem informasi manajemen inventaris PT Cahaya Nusantara dirancang untuk digunakan oleh berbagai pihak dalam perusahaan, masing-masing dengan peran dan tanggung jawab yang spesifik.</a:t>
            </a:r>
            <a:endParaRPr lang="en-US" sz="1900" dirty="0"/>
          </a:p>
        </p:txBody>
      </p:sp>
      <p:sp>
        <p:nvSpPr>
          <p:cNvPr id="4" name="Text 2"/>
          <p:cNvSpPr/>
          <p:nvPr/>
        </p:nvSpPr>
        <p:spPr>
          <a:xfrm>
            <a:off x="864037" y="3604855"/>
            <a:ext cx="2773918" cy="406003"/>
          </a:xfrm>
          <a:prstGeom prst="rect">
            <a:avLst/>
          </a:prstGeom>
          <a:noFill/>
          <a:ln/>
        </p:spPr>
        <p:txBody>
          <a:bodyPr wrap="none" lIns="0" tIns="0" rIns="0" bIns="0" rtlCol="0" anchor="t"/>
          <a:lstStyle/>
          <a:p>
            <a:pPr marL="0" indent="0">
              <a:lnSpc>
                <a:spcPts val="3150"/>
              </a:lnSpc>
              <a:buNone/>
            </a:pPr>
            <a:r>
              <a:rPr lang="en-US" sz="2550" dirty="0">
                <a:solidFill>
                  <a:srgbClr val="1F1E1E"/>
                </a:solidFill>
                <a:latin typeface="Alexandria Semi Bold" pitchFamily="34" charset="0"/>
                <a:ea typeface="Alexandria Semi Bold" pitchFamily="34" charset="-122"/>
                <a:cs typeface="Alexandria Semi Bold" pitchFamily="34" charset="-120"/>
              </a:rPr>
              <a:t>Bagian Gudang</a:t>
            </a:r>
            <a:endParaRPr lang="en-US" sz="2550" dirty="0"/>
          </a:p>
        </p:txBody>
      </p:sp>
      <p:sp>
        <p:nvSpPr>
          <p:cNvPr id="5" name="Text 3"/>
          <p:cNvSpPr/>
          <p:nvPr/>
        </p:nvSpPr>
        <p:spPr>
          <a:xfrm>
            <a:off x="864037" y="4257675"/>
            <a:ext cx="2773918" cy="1580198"/>
          </a:xfrm>
          <a:prstGeom prst="rect">
            <a:avLst/>
          </a:prstGeom>
          <a:noFill/>
          <a:ln/>
        </p:spPr>
        <p:txBody>
          <a:bodyPr wrap="square" lIns="0" tIns="0" rIns="0" bIns="0" rtlCol="0" anchor="t"/>
          <a:lstStyle/>
          <a:p>
            <a:pPr marL="0" indent="0">
              <a:lnSpc>
                <a:spcPts val="3100"/>
              </a:lnSpc>
              <a:buNone/>
            </a:pPr>
            <a:r>
              <a:rPr lang="en-US" sz="1900" dirty="0">
                <a:solidFill>
                  <a:srgbClr val="3B3535"/>
                </a:solidFill>
                <a:latin typeface="Sora Light" pitchFamily="34" charset="0"/>
                <a:ea typeface="Sora Light" pitchFamily="34" charset="-122"/>
                <a:cs typeface="Sora Light" pitchFamily="34" charset="-120"/>
              </a:rPr>
              <a:t>Bertanggung jawab untuk mencatat dan melacak stok barang secara rutin.</a:t>
            </a:r>
            <a:endParaRPr lang="en-US" sz="1900" dirty="0"/>
          </a:p>
        </p:txBody>
      </p:sp>
      <p:sp>
        <p:nvSpPr>
          <p:cNvPr id="6" name="Text 4"/>
          <p:cNvSpPr/>
          <p:nvPr/>
        </p:nvSpPr>
        <p:spPr>
          <a:xfrm>
            <a:off x="4247793" y="3604855"/>
            <a:ext cx="2773918" cy="406003"/>
          </a:xfrm>
          <a:prstGeom prst="rect">
            <a:avLst/>
          </a:prstGeom>
          <a:noFill/>
          <a:ln/>
        </p:spPr>
        <p:txBody>
          <a:bodyPr wrap="none" lIns="0" tIns="0" rIns="0" bIns="0" rtlCol="0" anchor="t"/>
          <a:lstStyle/>
          <a:p>
            <a:pPr marL="0" indent="0">
              <a:lnSpc>
                <a:spcPts val="3150"/>
              </a:lnSpc>
              <a:buNone/>
            </a:pPr>
            <a:r>
              <a:rPr lang="en-US" sz="2550" dirty="0">
                <a:solidFill>
                  <a:srgbClr val="1F1E1E"/>
                </a:solidFill>
                <a:latin typeface="Alexandria Semi Bold" pitchFamily="34" charset="0"/>
                <a:ea typeface="Alexandria Semi Bold" pitchFamily="34" charset="-122"/>
                <a:cs typeface="Alexandria Semi Bold" pitchFamily="34" charset="-120"/>
              </a:rPr>
              <a:t>Manajer Gudang</a:t>
            </a:r>
            <a:endParaRPr lang="en-US" sz="2550" dirty="0"/>
          </a:p>
        </p:txBody>
      </p:sp>
      <p:sp>
        <p:nvSpPr>
          <p:cNvPr id="7" name="Text 5"/>
          <p:cNvSpPr/>
          <p:nvPr/>
        </p:nvSpPr>
        <p:spPr>
          <a:xfrm>
            <a:off x="4247793" y="4257675"/>
            <a:ext cx="2773918" cy="2370296"/>
          </a:xfrm>
          <a:prstGeom prst="rect">
            <a:avLst/>
          </a:prstGeom>
          <a:noFill/>
          <a:ln/>
        </p:spPr>
        <p:txBody>
          <a:bodyPr wrap="square" lIns="0" tIns="0" rIns="0" bIns="0" rtlCol="0" anchor="t"/>
          <a:lstStyle/>
          <a:p>
            <a:pPr marL="0" indent="0">
              <a:lnSpc>
                <a:spcPts val="3100"/>
              </a:lnSpc>
              <a:buNone/>
            </a:pPr>
            <a:r>
              <a:rPr lang="en-US" sz="1900" dirty="0">
                <a:solidFill>
                  <a:srgbClr val="3B3535"/>
                </a:solidFill>
                <a:latin typeface="Sora Light" pitchFamily="34" charset="0"/>
                <a:ea typeface="Sora Light" pitchFamily="34" charset="-122"/>
                <a:cs typeface="Sora Light" pitchFamily="34" charset="-120"/>
              </a:rPr>
              <a:t>Memanfaatkan sistem untuk mengawasi inventaris dan membuat keputusan strategis terkait pengelolaan barang.</a:t>
            </a:r>
            <a:endParaRPr lang="en-US" sz="1900" dirty="0"/>
          </a:p>
        </p:txBody>
      </p:sp>
      <p:sp>
        <p:nvSpPr>
          <p:cNvPr id="8" name="Text 6"/>
          <p:cNvSpPr/>
          <p:nvPr/>
        </p:nvSpPr>
        <p:spPr>
          <a:xfrm>
            <a:off x="7631549" y="3604855"/>
            <a:ext cx="2773918" cy="812006"/>
          </a:xfrm>
          <a:prstGeom prst="rect">
            <a:avLst/>
          </a:prstGeom>
          <a:noFill/>
          <a:ln/>
        </p:spPr>
        <p:txBody>
          <a:bodyPr wrap="square" lIns="0" tIns="0" rIns="0" bIns="0" rtlCol="0" anchor="t"/>
          <a:lstStyle/>
          <a:p>
            <a:pPr marL="0" indent="0">
              <a:lnSpc>
                <a:spcPts val="3150"/>
              </a:lnSpc>
              <a:buNone/>
            </a:pPr>
            <a:r>
              <a:rPr lang="en-US" sz="2550" dirty="0">
                <a:solidFill>
                  <a:srgbClr val="1F1E1E"/>
                </a:solidFill>
                <a:latin typeface="Alexandria Semi Bold" pitchFamily="34" charset="0"/>
                <a:ea typeface="Alexandria Semi Bold" pitchFamily="34" charset="-122"/>
                <a:cs typeface="Alexandria Semi Bold" pitchFamily="34" charset="-120"/>
              </a:rPr>
              <a:t>Bagian Keuangan</a:t>
            </a:r>
            <a:endParaRPr lang="en-US" sz="2550" dirty="0"/>
          </a:p>
        </p:txBody>
      </p:sp>
      <p:sp>
        <p:nvSpPr>
          <p:cNvPr id="9" name="Text 7"/>
          <p:cNvSpPr/>
          <p:nvPr/>
        </p:nvSpPr>
        <p:spPr>
          <a:xfrm>
            <a:off x="7631549" y="4663678"/>
            <a:ext cx="2773918" cy="1975247"/>
          </a:xfrm>
          <a:prstGeom prst="rect">
            <a:avLst/>
          </a:prstGeom>
          <a:noFill/>
          <a:ln/>
        </p:spPr>
        <p:txBody>
          <a:bodyPr wrap="square" lIns="0" tIns="0" rIns="0" bIns="0" rtlCol="0" anchor="t"/>
          <a:lstStyle/>
          <a:p>
            <a:pPr marL="0" indent="0">
              <a:lnSpc>
                <a:spcPts val="3100"/>
              </a:lnSpc>
              <a:buNone/>
            </a:pPr>
            <a:r>
              <a:rPr lang="en-US" sz="1900" dirty="0">
                <a:solidFill>
                  <a:srgbClr val="3B3535"/>
                </a:solidFill>
                <a:latin typeface="Sora Light" pitchFamily="34" charset="0"/>
                <a:ea typeface="Sora Light" pitchFamily="34" charset="-122"/>
                <a:cs typeface="Sora Light" pitchFamily="34" charset="-120"/>
              </a:rPr>
              <a:t>Mengakses sistem untuk mendapatkan laporan inventaris dan informasi yang relevan dengan pembiayaan.</a:t>
            </a:r>
            <a:endParaRPr lang="en-US" sz="1900" dirty="0"/>
          </a:p>
        </p:txBody>
      </p:sp>
      <p:sp>
        <p:nvSpPr>
          <p:cNvPr id="10" name="Text 8"/>
          <p:cNvSpPr/>
          <p:nvPr/>
        </p:nvSpPr>
        <p:spPr>
          <a:xfrm>
            <a:off x="11015305" y="3604855"/>
            <a:ext cx="2773918" cy="406003"/>
          </a:xfrm>
          <a:prstGeom prst="rect">
            <a:avLst/>
          </a:prstGeom>
          <a:noFill/>
          <a:ln/>
        </p:spPr>
        <p:txBody>
          <a:bodyPr wrap="none" lIns="0" tIns="0" rIns="0" bIns="0" rtlCol="0" anchor="t"/>
          <a:lstStyle/>
          <a:p>
            <a:pPr marL="0" indent="0">
              <a:lnSpc>
                <a:spcPts val="3150"/>
              </a:lnSpc>
              <a:buNone/>
            </a:pPr>
            <a:r>
              <a:rPr lang="en-US" sz="2550" dirty="0">
                <a:solidFill>
                  <a:srgbClr val="1F1E1E"/>
                </a:solidFill>
                <a:latin typeface="Alexandria Semi Bold" pitchFamily="34" charset="0"/>
                <a:ea typeface="Alexandria Semi Bold" pitchFamily="34" charset="-122"/>
                <a:cs typeface="Alexandria Semi Bold" pitchFamily="34" charset="-120"/>
              </a:rPr>
              <a:t>Bagian IT</a:t>
            </a:r>
            <a:endParaRPr lang="en-US" sz="2550" dirty="0"/>
          </a:p>
        </p:txBody>
      </p:sp>
      <p:sp>
        <p:nvSpPr>
          <p:cNvPr id="11" name="Text 9"/>
          <p:cNvSpPr/>
          <p:nvPr/>
        </p:nvSpPr>
        <p:spPr>
          <a:xfrm>
            <a:off x="11015305" y="4257675"/>
            <a:ext cx="2773918" cy="2765346"/>
          </a:xfrm>
          <a:prstGeom prst="rect">
            <a:avLst/>
          </a:prstGeom>
          <a:noFill/>
          <a:ln/>
        </p:spPr>
        <p:txBody>
          <a:bodyPr wrap="square" lIns="0" tIns="0" rIns="0" bIns="0" rtlCol="0" anchor="t"/>
          <a:lstStyle/>
          <a:p>
            <a:pPr marL="0" indent="0">
              <a:lnSpc>
                <a:spcPts val="3100"/>
              </a:lnSpc>
              <a:buNone/>
            </a:pPr>
            <a:r>
              <a:rPr lang="en-US" sz="1900" dirty="0">
                <a:solidFill>
                  <a:srgbClr val="3B3535"/>
                </a:solidFill>
                <a:latin typeface="Sora Light" pitchFamily="34" charset="0"/>
                <a:ea typeface="Sora Light" pitchFamily="34" charset="-122"/>
                <a:cs typeface="Sora Light" pitchFamily="34" charset="-120"/>
              </a:rPr>
              <a:t>Bertindak sebagai pengelola sistem, memastikan kelancaran operasional dan melakukan pemeliharaan rutin.</a:t>
            </a:r>
            <a:endParaRPr lang="en-US" sz="1900" dirty="0"/>
          </a:p>
        </p:txBody>
      </p:sp>
      <p:sp>
        <p:nvSpPr>
          <p:cNvPr id="12" name="Rectangle: Rounded Corners 11">
            <a:extLst>
              <a:ext uri="{FF2B5EF4-FFF2-40B4-BE49-F238E27FC236}">
                <a16:creationId xmlns:a16="http://schemas.microsoft.com/office/drawing/2014/main" id="{42013E37-5ED4-48B9-A333-EC3428ED0131}"/>
              </a:ext>
            </a:extLst>
          </p:cNvPr>
          <p:cNvSpPr/>
          <p:nvPr/>
        </p:nvSpPr>
        <p:spPr>
          <a:xfrm>
            <a:off x="12902084" y="7787473"/>
            <a:ext cx="1597687" cy="321547"/>
          </a:xfrm>
          <a:prstGeom prst="round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d-ID"/>
          </a:p>
        </p:txBody>
      </p:sp>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2100"/>
          </a:xfrm>
          <a:prstGeom prst="rect">
            <a:avLst/>
          </a:prstGeom>
        </p:spPr>
      </p:pic>
      <p:sp>
        <p:nvSpPr>
          <p:cNvPr id="3" name="Text 0"/>
          <p:cNvSpPr/>
          <p:nvPr/>
        </p:nvSpPr>
        <p:spPr>
          <a:xfrm>
            <a:off x="672465" y="528280"/>
            <a:ext cx="5211723" cy="631984"/>
          </a:xfrm>
          <a:prstGeom prst="rect">
            <a:avLst/>
          </a:prstGeom>
          <a:noFill/>
          <a:ln/>
        </p:spPr>
        <p:txBody>
          <a:bodyPr wrap="none" lIns="0" tIns="0" rIns="0" bIns="0" rtlCol="0" anchor="t"/>
          <a:lstStyle/>
          <a:p>
            <a:pPr marL="0" indent="0">
              <a:lnSpc>
                <a:spcPts val="4950"/>
              </a:lnSpc>
              <a:buNone/>
            </a:pPr>
            <a:r>
              <a:rPr lang="en-US" sz="3950" dirty="0">
                <a:solidFill>
                  <a:srgbClr val="1F1E1E"/>
                </a:solidFill>
                <a:latin typeface="Alexandria Semi Bold" pitchFamily="34" charset="0"/>
                <a:ea typeface="Alexandria Semi Bold" pitchFamily="34" charset="-122"/>
                <a:cs typeface="Alexandria Semi Bold" pitchFamily="34" charset="-120"/>
              </a:rPr>
              <a:t>Jadwal Pelaksanaan</a:t>
            </a:r>
            <a:endParaRPr lang="en-US" sz="3950" dirty="0"/>
          </a:p>
        </p:txBody>
      </p:sp>
      <p:sp>
        <p:nvSpPr>
          <p:cNvPr id="4" name="Text 1"/>
          <p:cNvSpPr/>
          <p:nvPr/>
        </p:nvSpPr>
        <p:spPr>
          <a:xfrm>
            <a:off x="672465" y="1448395"/>
            <a:ext cx="7799070" cy="2151936"/>
          </a:xfrm>
          <a:prstGeom prst="rect">
            <a:avLst/>
          </a:prstGeom>
          <a:noFill/>
          <a:ln/>
        </p:spPr>
        <p:txBody>
          <a:bodyPr wrap="squar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Implementasi sistem informasi manajemen inventaris PT Cahaya Nusantara akan dilaksanakan dalam beberapa tahap dengan jadwal yang telah ditentukan. Proses ini dimulai dengan analisis kebutuhan yang akan berlangsung selama 2 pekan, diikuti oleh tahap desain sistem selama 3 pekan. Pengembangan sistem akan memakan waktu 4 pekan, sementara uji coba akan dilakukan selama 2 pekan. Implementasi sistem direncanakan akan berlangsung selama 1 pekan, dan diakhiri dengan tahap evaluasi selama 1 pekan.</a:t>
            </a:r>
            <a:endParaRPr lang="en-US" sz="1500" dirty="0"/>
          </a:p>
        </p:txBody>
      </p:sp>
      <p:sp>
        <p:nvSpPr>
          <p:cNvPr id="5" name="Shape 2"/>
          <p:cNvSpPr/>
          <p:nvPr/>
        </p:nvSpPr>
        <p:spPr>
          <a:xfrm>
            <a:off x="672465" y="3816429"/>
            <a:ext cx="7799070" cy="3887391"/>
          </a:xfrm>
          <a:prstGeom prst="roundRect">
            <a:avLst>
              <a:gd name="adj" fmla="val 2076"/>
            </a:avLst>
          </a:prstGeom>
          <a:noFill/>
          <a:ln w="7620">
            <a:solidFill>
              <a:srgbClr val="000000">
                <a:alpha val="8000"/>
              </a:srgbClr>
            </a:solidFill>
            <a:prstDash val="solid"/>
          </a:ln>
        </p:spPr>
      </p:sp>
      <p:sp>
        <p:nvSpPr>
          <p:cNvPr id="6" name="Shape 3"/>
          <p:cNvSpPr/>
          <p:nvPr/>
        </p:nvSpPr>
        <p:spPr>
          <a:xfrm>
            <a:off x="680085" y="3824049"/>
            <a:ext cx="7783830" cy="553164"/>
          </a:xfrm>
          <a:prstGeom prst="rect">
            <a:avLst/>
          </a:prstGeom>
          <a:solidFill>
            <a:srgbClr val="FFFFFF">
              <a:alpha val="4000"/>
            </a:srgbClr>
          </a:solidFill>
          <a:ln/>
        </p:spPr>
      </p:sp>
      <p:sp>
        <p:nvSpPr>
          <p:cNvPr id="7" name="Text 4"/>
          <p:cNvSpPr/>
          <p:nvPr/>
        </p:nvSpPr>
        <p:spPr>
          <a:xfrm>
            <a:off x="872133" y="3946922"/>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Tahap</a:t>
            </a:r>
            <a:endParaRPr lang="en-US" sz="1500" dirty="0"/>
          </a:p>
        </p:txBody>
      </p:sp>
      <p:sp>
        <p:nvSpPr>
          <p:cNvPr id="8" name="Text 5"/>
          <p:cNvSpPr/>
          <p:nvPr/>
        </p:nvSpPr>
        <p:spPr>
          <a:xfrm>
            <a:off x="4767858" y="3946922"/>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Waktu</a:t>
            </a:r>
            <a:endParaRPr lang="en-US" sz="1500" dirty="0"/>
          </a:p>
        </p:txBody>
      </p:sp>
      <p:sp>
        <p:nvSpPr>
          <p:cNvPr id="9" name="Shape 6"/>
          <p:cNvSpPr/>
          <p:nvPr/>
        </p:nvSpPr>
        <p:spPr>
          <a:xfrm>
            <a:off x="680085" y="4377214"/>
            <a:ext cx="7783830" cy="553164"/>
          </a:xfrm>
          <a:prstGeom prst="rect">
            <a:avLst/>
          </a:prstGeom>
          <a:solidFill>
            <a:srgbClr val="000000">
              <a:alpha val="4000"/>
            </a:srgbClr>
          </a:solidFill>
          <a:ln/>
        </p:spPr>
      </p:sp>
      <p:sp>
        <p:nvSpPr>
          <p:cNvPr id="10" name="Text 7"/>
          <p:cNvSpPr/>
          <p:nvPr/>
        </p:nvSpPr>
        <p:spPr>
          <a:xfrm>
            <a:off x="872133" y="4500086"/>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Analisis kebutuhan</a:t>
            </a:r>
            <a:endParaRPr lang="en-US" sz="1500" dirty="0"/>
          </a:p>
        </p:txBody>
      </p:sp>
      <p:sp>
        <p:nvSpPr>
          <p:cNvPr id="11" name="Text 8"/>
          <p:cNvSpPr/>
          <p:nvPr/>
        </p:nvSpPr>
        <p:spPr>
          <a:xfrm>
            <a:off x="4767858" y="4500086"/>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2 Pekan</a:t>
            </a:r>
            <a:endParaRPr lang="en-US" sz="1500" dirty="0"/>
          </a:p>
        </p:txBody>
      </p:sp>
      <p:sp>
        <p:nvSpPr>
          <p:cNvPr id="12" name="Shape 9"/>
          <p:cNvSpPr/>
          <p:nvPr/>
        </p:nvSpPr>
        <p:spPr>
          <a:xfrm>
            <a:off x="680085" y="4930378"/>
            <a:ext cx="7783830" cy="553164"/>
          </a:xfrm>
          <a:prstGeom prst="rect">
            <a:avLst/>
          </a:prstGeom>
          <a:solidFill>
            <a:srgbClr val="FFFFFF">
              <a:alpha val="4000"/>
            </a:srgbClr>
          </a:solidFill>
          <a:ln/>
        </p:spPr>
      </p:sp>
      <p:sp>
        <p:nvSpPr>
          <p:cNvPr id="13" name="Text 10"/>
          <p:cNvSpPr/>
          <p:nvPr/>
        </p:nvSpPr>
        <p:spPr>
          <a:xfrm>
            <a:off x="872133" y="5053251"/>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Desain sistem</a:t>
            </a:r>
            <a:endParaRPr lang="en-US" sz="1500" dirty="0"/>
          </a:p>
        </p:txBody>
      </p:sp>
      <p:sp>
        <p:nvSpPr>
          <p:cNvPr id="14" name="Text 11"/>
          <p:cNvSpPr/>
          <p:nvPr/>
        </p:nvSpPr>
        <p:spPr>
          <a:xfrm>
            <a:off x="4767858" y="5053251"/>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3 Pekan</a:t>
            </a:r>
            <a:endParaRPr lang="en-US" sz="1500" dirty="0"/>
          </a:p>
        </p:txBody>
      </p:sp>
      <p:sp>
        <p:nvSpPr>
          <p:cNvPr id="15" name="Shape 12"/>
          <p:cNvSpPr/>
          <p:nvPr/>
        </p:nvSpPr>
        <p:spPr>
          <a:xfrm>
            <a:off x="680085" y="5483543"/>
            <a:ext cx="7783830" cy="553164"/>
          </a:xfrm>
          <a:prstGeom prst="rect">
            <a:avLst/>
          </a:prstGeom>
          <a:solidFill>
            <a:srgbClr val="000000">
              <a:alpha val="4000"/>
            </a:srgbClr>
          </a:solidFill>
          <a:ln/>
        </p:spPr>
      </p:sp>
      <p:sp>
        <p:nvSpPr>
          <p:cNvPr id="16" name="Text 13"/>
          <p:cNvSpPr/>
          <p:nvPr/>
        </p:nvSpPr>
        <p:spPr>
          <a:xfrm>
            <a:off x="872133" y="5606415"/>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Pengembangan</a:t>
            </a:r>
            <a:endParaRPr lang="en-US" sz="1500" dirty="0"/>
          </a:p>
        </p:txBody>
      </p:sp>
      <p:sp>
        <p:nvSpPr>
          <p:cNvPr id="17" name="Text 14"/>
          <p:cNvSpPr/>
          <p:nvPr/>
        </p:nvSpPr>
        <p:spPr>
          <a:xfrm>
            <a:off x="4767858" y="5606415"/>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4 Pekan</a:t>
            </a:r>
            <a:endParaRPr lang="en-US" sz="1500" dirty="0"/>
          </a:p>
        </p:txBody>
      </p:sp>
      <p:sp>
        <p:nvSpPr>
          <p:cNvPr id="18" name="Shape 15"/>
          <p:cNvSpPr/>
          <p:nvPr/>
        </p:nvSpPr>
        <p:spPr>
          <a:xfrm>
            <a:off x="680085" y="6036707"/>
            <a:ext cx="7783830" cy="553164"/>
          </a:xfrm>
          <a:prstGeom prst="rect">
            <a:avLst/>
          </a:prstGeom>
          <a:solidFill>
            <a:srgbClr val="FFFFFF">
              <a:alpha val="4000"/>
            </a:srgbClr>
          </a:solidFill>
          <a:ln/>
        </p:spPr>
      </p:sp>
      <p:sp>
        <p:nvSpPr>
          <p:cNvPr id="19" name="Text 16"/>
          <p:cNvSpPr/>
          <p:nvPr/>
        </p:nvSpPr>
        <p:spPr>
          <a:xfrm>
            <a:off x="872133" y="6159579"/>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Uji coba</a:t>
            </a:r>
            <a:endParaRPr lang="en-US" sz="1500" dirty="0"/>
          </a:p>
        </p:txBody>
      </p:sp>
      <p:sp>
        <p:nvSpPr>
          <p:cNvPr id="20" name="Text 17"/>
          <p:cNvSpPr/>
          <p:nvPr/>
        </p:nvSpPr>
        <p:spPr>
          <a:xfrm>
            <a:off x="4767858" y="6159579"/>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2 Pekan</a:t>
            </a:r>
            <a:endParaRPr lang="en-US" sz="1500" dirty="0"/>
          </a:p>
        </p:txBody>
      </p:sp>
      <p:sp>
        <p:nvSpPr>
          <p:cNvPr id="21" name="Shape 18"/>
          <p:cNvSpPr/>
          <p:nvPr/>
        </p:nvSpPr>
        <p:spPr>
          <a:xfrm>
            <a:off x="680085" y="6589871"/>
            <a:ext cx="7783830" cy="553164"/>
          </a:xfrm>
          <a:prstGeom prst="rect">
            <a:avLst/>
          </a:prstGeom>
          <a:solidFill>
            <a:srgbClr val="000000">
              <a:alpha val="4000"/>
            </a:srgbClr>
          </a:solidFill>
          <a:ln/>
        </p:spPr>
      </p:sp>
      <p:sp>
        <p:nvSpPr>
          <p:cNvPr id="22" name="Text 19"/>
          <p:cNvSpPr/>
          <p:nvPr/>
        </p:nvSpPr>
        <p:spPr>
          <a:xfrm>
            <a:off x="872133" y="6712744"/>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Implementasi</a:t>
            </a:r>
            <a:endParaRPr lang="en-US" sz="1500" dirty="0"/>
          </a:p>
        </p:txBody>
      </p:sp>
      <p:sp>
        <p:nvSpPr>
          <p:cNvPr id="23" name="Text 20"/>
          <p:cNvSpPr/>
          <p:nvPr/>
        </p:nvSpPr>
        <p:spPr>
          <a:xfrm>
            <a:off x="4767858" y="6712744"/>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1 Pekan</a:t>
            </a:r>
            <a:endParaRPr lang="en-US" sz="1500" dirty="0"/>
          </a:p>
        </p:txBody>
      </p:sp>
      <p:sp>
        <p:nvSpPr>
          <p:cNvPr id="24" name="Shape 21"/>
          <p:cNvSpPr/>
          <p:nvPr/>
        </p:nvSpPr>
        <p:spPr>
          <a:xfrm>
            <a:off x="680085" y="7143036"/>
            <a:ext cx="7783830" cy="553164"/>
          </a:xfrm>
          <a:prstGeom prst="rect">
            <a:avLst/>
          </a:prstGeom>
          <a:solidFill>
            <a:srgbClr val="FFFFFF">
              <a:alpha val="4000"/>
            </a:srgbClr>
          </a:solidFill>
          <a:ln/>
        </p:spPr>
      </p:sp>
      <p:sp>
        <p:nvSpPr>
          <p:cNvPr id="25" name="Text 22"/>
          <p:cNvSpPr/>
          <p:nvPr/>
        </p:nvSpPr>
        <p:spPr>
          <a:xfrm>
            <a:off x="872133" y="7265908"/>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Evaluasi</a:t>
            </a:r>
            <a:endParaRPr lang="en-US" sz="1500" dirty="0"/>
          </a:p>
        </p:txBody>
      </p:sp>
      <p:sp>
        <p:nvSpPr>
          <p:cNvPr id="26" name="Text 23"/>
          <p:cNvSpPr/>
          <p:nvPr/>
        </p:nvSpPr>
        <p:spPr>
          <a:xfrm>
            <a:off x="4767858" y="7265908"/>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1 Pekan</a:t>
            </a:r>
            <a:endParaRPr lang="en-US" sz="1500" dirty="0"/>
          </a:p>
        </p:txBody>
      </p:sp>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8391" y="751523"/>
            <a:ext cx="5203150" cy="650319"/>
          </a:xfrm>
          <a:prstGeom prst="rect">
            <a:avLst/>
          </a:prstGeom>
          <a:noFill/>
          <a:ln/>
        </p:spPr>
        <p:txBody>
          <a:bodyPr wrap="none" lIns="0" tIns="0" rIns="0" bIns="0" rtlCol="0" anchor="t"/>
          <a:lstStyle/>
          <a:p>
            <a:pPr marL="0" indent="0">
              <a:lnSpc>
                <a:spcPts val="5100"/>
              </a:lnSpc>
              <a:buNone/>
            </a:pPr>
            <a:r>
              <a:rPr lang="en-US" sz="4050" dirty="0">
                <a:solidFill>
                  <a:srgbClr val="1F1E1E"/>
                </a:solidFill>
                <a:latin typeface="Alexandria Semi Bold" pitchFamily="34" charset="0"/>
                <a:ea typeface="Alexandria Semi Bold" pitchFamily="34" charset="-122"/>
                <a:cs typeface="Alexandria Semi Bold" pitchFamily="34" charset="-120"/>
              </a:rPr>
              <a:t>Anggaran</a:t>
            </a:r>
            <a:endParaRPr lang="en-US" sz="4050" dirty="0"/>
          </a:p>
        </p:txBody>
      </p:sp>
      <p:sp>
        <p:nvSpPr>
          <p:cNvPr id="4" name="Text 1"/>
          <p:cNvSpPr/>
          <p:nvPr/>
        </p:nvSpPr>
        <p:spPr>
          <a:xfrm>
            <a:off x="6178391" y="1698427"/>
            <a:ext cx="7760018" cy="2214443"/>
          </a:xfrm>
          <a:prstGeom prst="rect">
            <a:avLst/>
          </a:prstGeom>
          <a:noFill/>
          <a:ln/>
        </p:spPr>
        <p:txBody>
          <a:bodyPr wrap="square" lIns="0" tIns="0" rIns="0" bIns="0" rtlCol="0" anchor="t"/>
          <a:lstStyle/>
          <a:p>
            <a:pPr marL="0" indent="0">
              <a:lnSpc>
                <a:spcPts val="2450"/>
              </a:lnSpc>
              <a:buNone/>
            </a:pPr>
            <a:r>
              <a:rPr lang="en-US" sz="1550" dirty="0">
                <a:solidFill>
                  <a:srgbClr val="3B3535"/>
                </a:solidFill>
                <a:latin typeface="Sora Light" pitchFamily="34" charset="0"/>
                <a:ea typeface="Sora Light" pitchFamily="34" charset="-122"/>
                <a:cs typeface="Sora Light" pitchFamily="34" charset="-120"/>
              </a:rPr>
              <a:t>Anggaran untuk implementasi sistem informasi manajemen inventaris PT Cahaya Nusantara mencakup beberapa komponen utama. Estimasi biaya meliputi pengembangan perangkat lunak, yang merupakan bagian terbesar dari anggaran. Selain itu, anggaran juga dialokasikan untuk pelatihan staf guna memastikan penggunaan sistem yang efektif. Biaya perawatan sistem juga dimasukkan dalam anggaran untuk menjamin keberlanjutan dan kinerja optimal sistem dalam </a:t>
            </a:r>
            <a:r>
              <a:rPr lang="en-US" sz="1550" dirty="0" err="1">
                <a:solidFill>
                  <a:srgbClr val="3B3535"/>
                </a:solidFill>
                <a:latin typeface="Sora Light" pitchFamily="34" charset="0"/>
                <a:ea typeface="Sora Light" pitchFamily="34" charset="-122"/>
                <a:cs typeface="Sora Light" pitchFamily="34" charset="-120"/>
              </a:rPr>
              <a:t>jangka</a:t>
            </a:r>
            <a:r>
              <a:rPr lang="en-US" sz="1550">
                <a:solidFill>
                  <a:srgbClr val="3B3535"/>
                </a:solidFill>
                <a:latin typeface="Sora Light" pitchFamily="34" charset="0"/>
                <a:ea typeface="Sora Light" pitchFamily="34" charset="-122"/>
                <a:cs typeface="Sora Light" pitchFamily="34" charset="-120"/>
              </a:rPr>
              <a:t> Panjang.</a:t>
            </a:r>
            <a:endParaRPr lang="en-US" sz="1550" dirty="0"/>
          </a:p>
        </p:txBody>
      </p:sp>
      <p:sp>
        <p:nvSpPr>
          <p:cNvPr id="5" name="Shape 2"/>
          <p:cNvSpPr/>
          <p:nvPr/>
        </p:nvSpPr>
        <p:spPr>
          <a:xfrm>
            <a:off x="6178391" y="4357688"/>
            <a:ext cx="444818" cy="444818"/>
          </a:xfrm>
          <a:prstGeom prst="roundRect">
            <a:avLst>
              <a:gd name="adj" fmla="val 18669"/>
            </a:avLst>
          </a:prstGeom>
          <a:solidFill>
            <a:srgbClr val="D5DCF6"/>
          </a:solidFill>
          <a:ln w="7620">
            <a:solidFill>
              <a:srgbClr val="BBC2DC"/>
            </a:solidFill>
            <a:prstDash val="solid"/>
          </a:ln>
        </p:spPr>
      </p:sp>
      <p:sp>
        <p:nvSpPr>
          <p:cNvPr id="6" name="Text 3"/>
          <p:cNvSpPr/>
          <p:nvPr/>
        </p:nvSpPr>
        <p:spPr>
          <a:xfrm>
            <a:off x="6339364" y="4424005"/>
            <a:ext cx="122753" cy="312182"/>
          </a:xfrm>
          <a:prstGeom prst="rect">
            <a:avLst/>
          </a:prstGeom>
          <a:noFill/>
          <a:ln/>
        </p:spPr>
        <p:txBody>
          <a:bodyPr wrap="none" lIns="0" tIns="0" rIns="0" bIns="0" rtlCol="0" anchor="t"/>
          <a:lstStyle/>
          <a:p>
            <a:pPr marL="0" indent="0" algn="ctr">
              <a:lnSpc>
                <a:spcPts val="2450"/>
              </a:lnSpc>
              <a:buNone/>
            </a:pPr>
            <a:r>
              <a:rPr lang="en-US" sz="2450" dirty="0">
                <a:solidFill>
                  <a:srgbClr val="3B3535"/>
                </a:solidFill>
                <a:latin typeface="Alexandria Semi Bold" pitchFamily="34" charset="0"/>
                <a:ea typeface="Alexandria Semi Bold" pitchFamily="34" charset="-122"/>
                <a:cs typeface="Alexandria Semi Bold" pitchFamily="34" charset="-120"/>
              </a:rPr>
              <a:t>1</a:t>
            </a:r>
            <a:endParaRPr lang="en-US" sz="2450" dirty="0"/>
          </a:p>
        </p:txBody>
      </p:sp>
      <p:sp>
        <p:nvSpPr>
          <p:cNvPr id="7" name="Text 4"/>
          <p:cNvSpPr/>
          <p:nvPr/>
        </p:nvSpPr>
        <p:spPr>
          <a:xfrm>
            <a:off x="6820853" y="4357688"/>
            <a:ext cx="4401383" cy="325160"/>
          </a:xfrm>
          <a:prstGeom prst="rect">
            <a:avLst/>
          </a:prstGeom>
          <a:noFill/>
          <a:ln/>
        </p:spPr>
        <p:txBody>
          <a:bodyPr wrap="none" lIns="0" tIns="0" rIns="0" bIns="0" rtlCol="0" anchor="t"/>
          <a:lstStyle/>
          <a:p>
            <a:pPr marL="0" indent="0">
              <a:lnSpc>
                <a:spcPts val="2550"/>
              </a:lnSpc>
              <a:buNone/>
            </a:pPr>
            <a:r>
              <a:rPr lang="en-US" sz="2000" dirty="0">
                <a:solidFill>
                  <a:srgbClr val="3B3535"/>
                </a:solidFill>
                <a:latin typeface="Alexandria Semi Bold" pitchFamily="34" charset="0"/>
                <a:ea typeface="Alexandria Semi Bold" pitchFamily="34" charset="-122"/>
                <a:cs typeface="Alexandria Semi Bold" pitchFamily="34" charset="-120"/>
              </a:rPr>
              <a:t>Pengembangan Perangkat Lunak</a:t>
            </a:r>
            <a:endParaRPr lang="en-US" sz="2000" dirty="0"/>
          </a:p>
        </p:txBody>
      </p:sp>
      <p:sp>
        <p:nvSpPr>
          <p:cNvPr id="8" name="Text 5"/>
          <p:cNvSpPr/>
          <p:nvPr/>
        </p:nvSpPr>
        <p:spPr>
          <a:xfrm>
            <a:off x="6820853" y="4801433"/>
            <a:ext cx="7117556" cy="316349"/>
          </a:xfrm>
          <a:prstGeom prst="rect">
            <a:avLst/>
          </a:prstGeom>
          <a:noFill/>
          <a:ln/>
        </p:spPr>
        <p:txBody>
          <a:bodyPr wrap="none" lIns="0" tIns="0" rIns="0" bIns="0" rtlCol="0" anchor="t"/>
          <a:lstStyle/>
          <a:p>
            <a:pPr marL="0" indent="0">
              <a:lnSpc>
                <a:spcPts val="2450"/>
              </a:lnSpc>
              <a:buNone/>
            </a:pPr>
            <a:r>
              <a:rPr lang="en-US" sz="1550" dirty="0">
                <a:solidFill>
                  <a:srgbClr val="3B3535"/>
                </a:solidFill>
                <a:latin typeface="Sora Light" pitchFamily="34" charset="0"/>
                <a:ea typeface="Sora Light" pitchFamily="34" charset="-122"/>
                <a:cs typeface="Sora Light" pitchFamily="34" charset="-120"/>
              </a:rPr>
              <a:t>Mencakup biaya untuk desain, pengembangan, dan pengujian sistem.</a:t>
            </a:r>
            <a:endParaRPr lang="en-US" sz="1550" dirty="0"/>
          </a:p>
        </p:txBody>
      </p:sp>
      <p:sp>
        <p:nvSpPr>
          <p:cNvPr id="9" name="Shape 6"/>
          <p:cNvSpPr/>
          <p:nvPr/>
        </p:nvSpPr>
        <p:spPr>
          <a:xfrm>
            <a:off x="6178391" y="5537835"/>
            <a:ext cx="444818" cy="444818"/>
          </a:xfrm>
          <a:prstGeom prst="roundRect">
            <a:avLst>
              <a:gd name="adj" fmla="val 18669"/>
            </a:avLst>
          </a:prstGeom>
          <a:solidFill>
            <a:srgbClr val="D5DCF6"/>
          </a:solidFill>
          <a:ln w="7620">
            <a:solidFill>
              <a:srgbClr val="BBC2DC"/>
            </a:solidFill>
            <a:prstDash val="solid"/>
          </a:ln>
        </p:spPr>
      </p:sp>
      <p:sp>
        <p:nvSpPr>
          <p:cNvPr id="10" name="Text 7"/>
          <p:cNvSpPr/>
          <p:nvPr/>
        </p:nvSpPr>
        <p:spPr>
          <a:xfrm>
            <a:off x="6307574" y="5604153"/>
            <a:ext cx="186452" cy="312182"/>
          </a:xfrm>
          <a:prstGeom prst="rect">
            <a:avLst/>
          </a:prstGeom>
          <a:noFill/>
          <a:ln/>
        </p:spPr>
        <p:txBody>
          <a:bodyPr wrap="none" lIns="0" tIns="0" rIns="0" bIns="0" rtlCol="0" anchor="t"/>
          <a:lstStyle/>
          <a:p>
            <a:pPr marL="0" indent="0" algn="ctr">
              <a:lnSpc>
                <a:spcPts val="2450"/>
              </a:lnSpc>
              <a:buNone/>
            </a:pPr>
            <a:r>
              <a:rPr lang="en-US" sz="2450" dirty="0">
                <a:solidFill>
                  <a:srgbClr val="3B3535"/>
                </a:solidFill>
                <a:latin typeface="Alexandria Semi Bold" pitchFamily="34" charset="0"/>
                <a:ea typeface="Alexandria Semi Bold" pitchFamily="34" charset="-122"/>
                <a:cs typeface="Alexandria Semi Bold" pitchFamily="34" charset="-120"/>
              </a:rPr>
              <a:t>2</a:t>
            </a:r>
            <a:endParaRPr lang="en-US" sz="2450" dirty="0"/>
          </a:p>
        </p:txBody>
      </p:sp>
      <p:sp>
        <p:nvSpPr>
          <p:cNvPr id="11" name="Text 8"/>
          <p:cNvSpPr/>
          <p:nvPr/>
        </p:nvSpPr>
        <p:spPr>
          <a:xfrm>
            <a:off x="6820853" y="5537835"/>
            <a:ext cx="2601516" cy="325160"/>
          </a:xfrm>
          <a:prstGeom prst="rect">
            <a:avLst/>
          </a:prstGeom>
          <a:noFill/>
          <a:ln/>
        </p:spPr>
        <p:txBody>
          <a:bodyPr wrap="none" lIns="0" tIns="0" rIns="0" bIns="0" rtlCol="0" anchor="t"/>
          <a:lstStyle/>
          <a:p>
            <a:pPr marL="0" indent="0">
              <a:lnSpc>
                <a:spcPts val="2550"/>
              </a:lnSpc>
              <a:buNone/>
            </a:pPr>
            <a:r>
              <a:rPr lang="en-US" sz="2000" dirty="0">
                <a:solidFill>
                  <a:srgbClr val="3B3535"/>
                </a:solidFill>
                <a:latin typeface="Alexandria Semi Bold" pitchFamily="34" charset="0"/>
                <a:ea typeface="Alexandria Semi Bold" pitchFamily="34" charset="-122"/>
                <a:cs typeface="Alexandria Semi Bold" pitchFamily="34" charset="-120"/>
              </a:rPr>
              <a:t>Pelatihan Staf</a:t>
            </a:r>
            <a:endParaRPr lang="en-US" sz="2000" dirty="0"/>
          </a:p>
        </p:txBody>
      </p:sp>
      <p:sp>
        <p:nvSpPr>
          <p:cNvPr id="12" name="Text 9"/>
          <p:cNvSpPr/>
          <p:nvPr/>
        </p:nvSpPr>
        <p:spPr>
          <a:xfrm>
            <a:off x="6820853" y="5981581"/>
            <a:ext cx="7117556" cy="316349"/>
          </a:xfrm>
          <a:prstGeom prst="rect">
            <a:avLst/>
          </a:prstGeom>
          <a:noFill/>
          <a:ln/>
        </p:spPr>
        <p:txBody>
          <a:bodyPr wrap="none" lIns="0" tIns="0" rIns="0" bIns="0" rtlCol="0" anchor="t"/>
          <a:lstStyle/>
          <a:p>
            <a:pPr marL="0" indent="0">
              <a:lnSpc>
                <a:spcPts val="2450"/>
              </a:lnSpc>
              <a:buNone/>
            </a:pPr>
            <a:r>
              <a:rPr lang="en-US" sz="1550" dirty="0">
                <a:solidFill>
                  <a:srgbClr val="3B3535"/>
                </a:solidFill>
                <a:latin typeface="Sora Light" pitchFamily="34" charset="0"/>
                <a:ea typeface="Sora Light" pitchFamily="34" charset="-122"/>
                <a:cs typeface="Sora Light" pitchFamily="34" charset="-120"/>
              </a:rPr>
              <a:t>Biaya untuk melatih karyawan dalam penggunaan sistem baru.</a:t>
            </a:r>
            <a:endParaRPr lang="en-US" sz="1550" dirty="0"/>
          </a:p>
        </p:txBody>
      </p:sp>
      <p:sp>
        <p:nvSpPr>
          <p:cNvPr id="13" name="Shape 10"/>
          <p:cNvSpPr/>
          <p:nvPr/>
        </p:nvSpPr>
        <p:spPr>
          <a:xfrm>
            <a:off x="6178391" y="6717982"/>
            <a:ext cx="444818" cy="444818"/>
          </a:xfrm>
          <a:prstGeom prst="roundRect">
            <a:avLst>
              <a:gd name="adj" fmla="val 18669"/>
            </a:avLst>
          </a:prstGeom>
          <a:solidFill>
            <a:srgbClr val="D5DCF6"/>
          </a:solidFill>
          <a:ln w="7620">
            <a:solidFill>
              <a:srgbClr val="BBC2DC"/>
            </a:solidFill>
            <a:prstDash val="solid"/>
          </a:ln>
        </p:spPr>
      </p:sp>
      <p:sp>
        <p:nvSpPr>
          <p:cNvPr id="14" name="Text 11"/>
          <p:cNvSpPr/>
          <p:nvPr/>
        </p:nvSpPr>
        <p:spPr>
          <a:xfrm>
            <a:off x="6307455" y="6784300"/>
            <a:ext cx="186690" cy="312182"/>
          </a:xfrm>
          <a:prstGeom prst="rect">
            <a:avLst/>
          </a:prstGeom>
          <a:noFill/>
          <a:ln/>
        </p:spPr>
        <p:txBody>
          <a:bodyPr wrap="none" lIns="0" tIns="0" rIns="0" bIns="0" rtlCol="0" anchor="t"/>
          <a:lstStyle/>
          <a:p>
            <a:pPr marL="0" indent="0" algn="ctr">
              <a:lnSpc>
                <a:spcPts val="2450"/>
              </a:lnSpc>
              <a:buNone/>
            </a:pPr>
            <a:r>
              <a:rPr lang="en-US" sz="2450" dirty="0">
                <a:solidFill>
                  <a:srgbClr val="3B3535"/>
                </a:solidFill>
                <a:latin typeface="Alexandria Semi Bold" pitchFamily="34" charset="0"/>
                <a:ea typeface="Alexandria Semi Bold" pitchFamily="34" charset="-122"/>
                <a:cs typeface="Alexandria Semi Bold" pitchFamily="34" charset="-120"/>
              </a:rPr>
              <a:t>3</a:t>
            </a:r>
            <a:endParaRPr lang="en-US" sz="2450" dirty="0"/>
          </a:p>
        </p:txBody>
      </p:sp>
      <p:sp>
        <p:nvSpPr>
          <p:cNvPr id="15" name="Text 12"/>
          <p:cNvSpPr/>
          <p:nvPr/>
        </p:nvSpPr>
        <p:spPr>
          <a:xfrm>
            <a:off x="6820853" y="6717982"/>
            <a:ext cx="3182064" cy="325160"/>
          </a:xfrm>
          <a:prstGeom prst="rect">
            <a:avLst/>
          </a:prstGeom>
          <a:noFill/>
          <a:ln/>
        </p:spPr>
        <p:txBody>
          <a:bodyPr wrap="none" lIns="0" tIns="0" rIns="0" bIns="0" rtlCol="0" anchor="t"/>
          <a:lstStyle/>
          <a:p>
            <a:pPr marL="0" indent="0">
              <a:lnSpc>
                <a:spcPts val="2550"/>
              </a:lnSpc>
              <a:buNone/>
            </a:pPr>
            <a:r>
              <a:rPr lang="en-US" sz="2000" dirty="0">
                <a:solidFill>
                  <a:srgbClr val="3B3535"/>
                </a:solidFill>
                <a:latin typeface="Alexandria Semi Bold" pitchFamily="34" charset="0"/>
                <a:ea typeface="Alexandria Semi Bold" pitchFamily="34" charset="-122"/>
                <a:cs typeface="Alexandria Semi Bold" pitchFamily="34" charset="-120"/>
              </a:rPr>
              <a:t>Biaya Perawatan Sistem</a:t>
            </a:r>
            <a:endParaRPr lang="en-US" sz="2000" dirty="0"/>
          </a:p>
        </p:txBody>
      </p:sp>
      <p:sp>
        <p:nvSpPr>
          <p:cNvPr id="16" name="Text 13"/>
          <p:cNvSpPr/>
          <p:nvPr/>
        </p:nvSpPr>
        <p:spPr>
          <a:xfrm>
            <a:off x="6820853" y="7161728"/>
            <a:ext cx="7117556" cy="316349"/>
          </a:xfrm>
          <a:prstGeom prst="rect">
            <a:avLst/>
          </a:prstGeom>
          <a:noFill/>
          <a:ln/>
        </p:spPr>
        <p:txBody>
          <a:bodyPr wrap="none" lIns="0" tIns="0" rIns="0" bIns="0" rtlCol="0" anchor="t"/>
          <a:lstStyle/>
          <a:p>
            <a:pPr marL="0" indent="0">
              <a:lnSpc>
                <a:spcPts val="2450"/>
              </a:lnSpc>
              <a:buNone/>
            </a:pPr>
            <a:r>
              <a:rPr lang="en-US" sz="1550" dirty="0">
                <a:solidFill>
                  <a:srgbClr val="3B3535"/>
                </a:solidFill>
                <a:latin typeface="Sora Light" pitchFamily="34" charset="0"/>
                <a:ea typeface="Sora Light" pitchFamily="34" charset="-122"/>
                <a:cs typeface="Sora Light" pitchFamily="34" charset="-120"/>
              </a:rPr>
              <a:t>Alokasi untuk pemeliharaan dan pembaruan sistem secara berkala.</a:t>
            </a:r>
            <a:endParaRPr lang="en-US" sz="1550" dirty="0"/>
          </a:p>
        </p:txBody>
      </p:sp>
      <p:sp>
        <p:nvSpPr>
          <p:cNvPr id="17" name="Rectangle: Rounded Corners 16">
            <a:extLst>
              <a:ext uri="{FF2B5EF4-FFF2-40B4-BE49-F238E27FC236}">
                <a16:creationId xmlns:a16="http://schemas.microsoft.com/office/drawing/2014/main" id="{6303D3AA-2536-46B8-9D21-7F894432ECF9}"/>
              </a:ext>
            </a:extLst>
          </p:cNvPr>
          <p:cNvSpPr/>
          <p:nvPr/>
        </p:nvSpPr>
        <p:spPr>
          <a:xfrm>
            <a:off x="12902084" y="7787473"/>
            <a:ext cx="1597687" cy="321547"/>
          </a:xfrm>
          <a:prstGeom prst="round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d-ID"/>
          </a:p>
        </p:txBody>
      </p:sp>
    </p:spTree>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TotalTime>
  <Words>1125</Words>
  <Application>Microsoft Office PowerPoint</Application>
  <PresentationFormat>Kustom</PresentationFormat>
  <Paragraphs>118</Paragraphs>
  <Slides>11</Slides>
  <Notes>11</Notes>
  <HiddenSlides>0</HiddenSlides>
  <MMClips>0</MMClips>
  <ScaleCrop>false</ScaleCrop>
  <HeadingPairs>
    <vt:vector size="6" baseType="variant">
      <vt:variant>
        <vt:lpstr>Font Dipakai</vt:lpstr>
      </vt:variant>
      <vt:variant>
        <vt:i4>3</vt:i4>
      </vt:variant>
      <vt:variant>
        <vt:lpstr>Tema</vt:lpstr>
      </vt:variant>
      <vt:variant>
        <vt:i4>1</vt:i4>
      </vt:variant>
      <vt:variant>
        <vt:lpstr>Judul Slide</vt:lpstr>
      </vt:variant>
      <vt:variant>
        <vt:i4>11</vt:i4>
      </vt:variant>
    </vt:vector>
  </HeadingPairs>
  <TitlesOfParts>
    <vt:vector size="15" baseType="lpstr">
      <vt:lpstr>Alexandria Semi Bold</vt:lpstr>
      <vt:lpstr>Arial</vt:lpstr>
      <vt:lpstr>Sora Light</vt:lpstr>
      <vt:lpstr>Office Theme</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Dorik Prayogii</cp:lastModifiedBy>
  <cp:revision>5</cp:revision>
  <dcterms:created xsi:type="dcterms:W3CDTF">2024-11-06T09:22:18Z</dcterms:created>
  <dcterms:modified xsi:type="dcterms:W3CDTF">2024-11-06T10:07:50Z</dcterms:modified>
</cp:coreProperties>
</file>